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7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689" r:id="rId2"/>
    <p:sldMasterId id="2147483701" r:id="rId3"/>
    <p:sldMasterId id="2147483720" r:id="rId4"/>
    <p:sldMasterId id="2147483729" r:id="rId5"/>
    <p:sldMasterId id="2147483697" r:id="rId6"/>
    <p:sldMasterId id="2147483738" r:id="rId7"/>
    <p:sldMasterId id="2147483755" r:id="rId8"/>
  </p:sldMasterIdLst>
  <p:notesMasterIdLst>
    <p:notesMasterId r:id="rId23"/>
  </p:notesMasterIdLst>
  <p:handoutMasterIdLst>
    <p:handoutMasterId r:id="rId24"/>
  </p:handoutMasterIdLst>
  <p:sldIdLst>
    <p:sldId id="256" r:id="rId9"/>
    <p:sldId id="257" r:id="rId10"/>
    <p:sldId id="260" r:id="rId11"/>
    <p:sldId id="261" r:id="rId12"/>
    <p:sldId id="272" r:id="rId13"/>
    <p:sldId id="281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9D9"/>
    <a:srgbClr val="444242"/>
    <a:srgbClr val="EECCD8"/>
    <a:srgbClr val="CEDEED"/>
    <a:srgbClr val="1574C2"/>
    <a:srgbClr val="6C696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2" d="100"/>
          <a:sy n="62" d="100"/>
        </p:scale>
        <p:origin x="-2050" y="-6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64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1468B-6D6F-4C34-860D-7F5B473D5983}" type="datetimeFigureOut">
              <a:rPr lang="en-GB" smtClean="0"/>
              <a:t>10/12/2017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32FDC-EC34-4195-A98B-0AC118723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31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FE942-CB5C-45E4-AC4A-B3AA901643F1}" type="datetimeFigureOut">
              <a:rPr lang="en-GB" smtClean="0"/>
              <a:t>10/12/2017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1B247-9ABE-4E5B-BAC9-09413BD934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49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591B66C-6403-4C10-9424-4B1F92D2F3D8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136A47B-1C70-476C-8DD8-FFA74D2DAC96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86D20C3-45AF-4C84-8CE0-272D9D1D7D80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A36682E-E885-4199-BDCF-7A9F47006AA8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A36682E-E885-4199-BDCF-7A9F47006AA8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041C6BF-49C4-44AA-BA93-8B8A3E40A05E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40C7F29-91B0-43A5-B1CE-79EDA5284F8C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out additional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64905"/>
            <a:ext cx="9144000" cy="42930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Insert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text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36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88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00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36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21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44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rgbClr val="6C6969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86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691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879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86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499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623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additional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886075"/>
            <a:ext cx="9144000" cy="3971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Insert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text here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2572165"/>
            <a:ext cx="9144000" cy="313932"/>
          </a:xfrm>
          <a:prstGeom prst="rect">
            <a:avLst/>
          </a:prstGeom>
          <a:solidFill>
            <a:schemeClr val="accent6">
              <a:alpha val="2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5243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517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71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44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444242">
              <a:alpha val="20000"/>
            </a:srgb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0077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358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3287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9367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864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34655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79528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EECCD8"/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974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09600"/>
            <a:ext cx="7774632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B84B5-06C3-4DFF-A5C6-568AA24A83D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52186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44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DAD9D9"/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30898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5538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44775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71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91520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42106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43200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0640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44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7995"/>
            <a:ext cx="9144000" cy="55085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1114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</a:t>
            </a:r>
            <a:r>
              <a:rPr lang="en-US" sz="1200" b="1" dirty="0" smtClean="0">
                <a:solidFill>
                  <a:schemeClr val="bg1"/>
                </a:solidFill>
              </a:rPr>
              <a:t>2017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48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0213"/>
            <a:ext cx="7772400" cy="439578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0FB0C-6C86-47DF-83EC-A36B4F6E400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78043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</a:t>
            </a:r>
            <a:r>
              <a:rPr lang="en-US" sz="1200" b="1" dirty="0" smtClean="0">
                <a:solidFill>
                  <a:schemeClr val="bg1"/>
                </a:solidFill>
              </a:rPr>
              <a:t>2017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94941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</a:t>
            </a:r>
            <a:r>
              <a:rPr lang="en-US" sz="1200" b="1" dirty="0" smtClean="0">
                <a:solidFill>
                  <a:schemeClr val="bg1"/>
                </a:solidFill>
              </a:rPr>
              <a:t>2017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2233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</a:t>
            </a:r>
            <a:r>
              <a:rPr lang="en-US" sz="1200" b="1" dirty="0" smtClean="0">
                <a:solidFill>
                  <a:schemeClr val="bg1"/>
                </a:solidFill>
              </a:rPr>
              <a:t>2017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79151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</a:t>
            </a:r>
            <a:r>
              <a:rPr lang="en-US" sz="1200" b="1" dirty="0" smtClean="0">
                <a:solidFill>
                  <a:schemeClr val="bg1"/>
                </a:solidFill>
              </a:rPr>
              <a:t>2017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6628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</a:t>
            </a:r>
            <a:r>
              <a:rPr lang="en-US" sz="1200" b="1" dirty="0" smtClean="0">
                <a:solidFill>
                  <a:schemeClr val="bg1"/>
                </a:solidFill>
              </a:rPr>
              <a:t>2017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36570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2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66802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4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6483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tx2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1692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3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78434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5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0680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7EE97-4F7A-4516-99AE-11F5D4C929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05653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6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CEDEED"/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234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1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EECCD8"/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49898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rgbClr val="444242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44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DAD9D9"/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16478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87114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5376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05167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73214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rgbClr val="8C7D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3266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259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C1E4D-FB50-4DD4-B603-ADCC3FDF4F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5464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716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50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8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8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55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TS logo Pantones 210714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95946"/>
            <a:ext cx="1905000" cy="9994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574304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579627"/>
            <a:ext cx="9143999" cy="985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add text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57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762" r:id="rId3"/>
    <p:sldLayoutId id="2147483763" r:id="rId4"/>
    <p:sldLayoutId id="2147483764" r:id="rId5"/>
    <p:sldLayoutId id="2147483765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Text Placeholder 16"/>
          <p:cNvSpPr txBox="1">
            <a:spLocks/>
          </p:cNvSpPr>
          <p:nvPr/>
        </p:nvSpPr>
        <p:spPr>
          <a:xfrm>
            <a:off x="126832" y="6432697"/>
            <a:ext cx="1638078" cy="30834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© TTS Group Ltd 2017</a:t>
            </a:r>
          </a:p>
        </p:txBody>
      </p:sp>
    </p:spTree>
    <p:extLst>
      <p:ext uri="{BB962C8B-B14F-4D97-AF65-F5344CB8AC3E}">
        <p14:creationId xmlns:p14="http://schemas.microsoft.com/office/powerpoint/2010/main" val="130057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  <p:sldLayoutId id="2147483705" r:id="rId4"/>
    <p:sldLayoutId id="2147483706" r:id="rId5"/>
    <p:sldLayoutId id="2147483707" r:id="rId6"/>
    <p:sldLayoutId id="2147483708" r:id="rId7"/>
    <p:sldLayoutId id="214748370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16"/>
          <p:cNvSpPr txBox="1">
            <a:spLocks/>
          </p:cNvSpPr>
          <p:nvPr/>
        </p:nvSpPr>
        <p:spPr>
          <a:xfrm>
            <a:off x="126832" y="6432697"/>
            <a:ext cx="1638078" cy="30834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© TTS Group Ltd 2017</a:t>
            </a:r>
          </a:p>
        </p:txBody>
      </p:sp>
    </p:spTree>
    <p:extLst>
      <p:ext uri="{BB962C8B-B14F-4D97-AF65-F5344CB8AC3E}">
        <p14:creationId xmlns:p14="http://schemas.microsoft.com/office/powerpoint/2010/main" val="343083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2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259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05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40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699" r:id="rId2"/>
    <p:sldLayoutId id="2147483698" r:id="rId3"/>
    <p:sldLayoutId id="2147483700" r:id="rId4"/>
    <p:sldLayoutId id="2147483717" r:id="rId5"/>
    <p:sldLayoutId id="214748371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16"/>
          <p:cNvSpPr txBox="1">
            <a:spLocks/>
          </p:cNvSpPr>
          <p:nvPr/>
        </p:nvSpPr>
        <p:spPr>
          <a:xfrm>
            <a:off x="126832" y="6432697"/>
            <a:ext cx="1638078" cy="30834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© TTS Group Ltd 2017</a:t>
            </a:r>
          </a:p>
        </p:txBody>
      </p:sp>
    </p:spTree>
    <p:extLst>
      <p:ext uri="{BB962C8B-B14F-4D97-AF65-F5344CB8AC3E}">
        <p14:creationId xmlns:p14="http://schemas.microsoft.com/office/powerpoint/2010/main" val="185486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16"/>
          <p:cNvSpPr txBox="1">
            <a:spLocks/>
          </p:cNvSpPr>
          <p:nvPr/>
        </p:nvSpPr>
        <p:spPr>
          <a:xfrm>
            <a:off x="126832" y="6432697"/>
            <a:ext cx="1638078" cy="30834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© TTS Group Ltd 2017</a:t>
            </a:r>
          </a:p>
        </p:txBody>
      </p:sp>
    </p:spTree>
    <p:extLst>
      <p:ext uri="{BB962C8B-B14F-4D97-AF65-F5344CB8AC3E}">
        <p14:creationId xmlns:p14="http://schemas.microsoft.com/office/powerpoint/2010/main" val="426236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8" r:id="rId2"/>
    <p:sldLayoutId id="2147483759" r:id="rId3"/>
    <p:sldLayoutId id="2147483760" r:id="rId4"/>
    <p:sldLayoutId id="2147483757" r:id="rId5"/>
    <p:sldLayoutId id="214748376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18.pn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Crumble PowerPoint 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280" y="3080251"/>
            <a:ext cx="2976578" cy="31771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95" y="3080251"/>
            <a:ext cx="2224569" cy="317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77963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dirty="0">
                <a:latin typeface="Arial" charset="0"/>
                <a:cs typeface="Arial" charset="0"/>
              </a:rPr>
              <a:t>7</a:t>
            </a:r>
            <a:r>
              <a:rPr lang="en-GB" altLang="en-US" dirty="0" smtClean="0">
                <a:latin typeface="Arial" charset="0"/>
                <a:cs typeface="Arial" charset="0"/>
              </a:rPr>
              <a:t>. Create this program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535" y="2619630"/>
            <a:ext cx="1993565" cy="4028306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82082" y="2941767"/>
            <a:ext cx="3422654" cy="25199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000" dirty="0" smtClean="0">
                <a:latin typeface="Arial" charset="0"/>
                <a:cs typeface="Arial" charset="0"/>
              </a:rPr>
              <a:t>Read through the flow chart to understand the logic. </a:t>
            </a:r>
          </a:p>
          <a:p>
            <a:r>
              <a:rPr lang="en-GB" altLang="en-US" sz="2000" dirty="0" smtClean="0">
                <a:latin typeface="Arial" charset="0"/>
                <a:cs typeface="Arial" charset="0"/>
              </a:rPr>
              <a:t>The LEDs should turn on and off in sequence, and then repeat continuously.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Create the program, run it and watch what happens.</a:t>
            </a:r>
          </a:p>
          <a:p>
            <a:r>
              <a:rPr lang="en-GB" altLang="en-US" sz="2000" dirty="0" smtClean="0">
                <a:latin typeface="Arial" charset="0"/>
                <a:cs typeface="Arial" charset="0"/>
              </a:rPr>
              <a:t>Do the LEDs do what you expect?</a:t>
            </a:r>
          </a:p>
          <a:p>
            <a:endParaRPr lang="en-GB" altLang="en-US" sz="2000" dirty="0" smtClean="0">
              <a:latin typeface="Arial" charset="0"/>
              <a:cs typeface="Arial" charset="0"/>
            </a:endParaRPr>
          </a:p>
          <a:p>
            <a:endParaRPr lang="en-GB" alt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360" y="3087148"/>
            <a:ext cx="2113951" cy="339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39468"/>
            <a:ext cx="6714260" cy="1143000"/>
          </a:xfrm>
        </p:spPr>
        <p:txBody>
          <a:bodyPr>
            <a:normAutofit/>
          </a:bodyPr>
          <a:lstStyle/>
          <a:p>
            <a:r>
              <a:rPr lang="en-GB" altLang="en-US" dirty="0" smtClean="0">
                <a:latin typeface="Arial" charset="0"/>
                <a:cs typeface="Arial" charset="0"/>
              </a:rPr>
              <a:t>8. </a:t>
            </a:r>
            <a:r>
              <a:rPr lang="en-GB" altLang="en-US" dirty="0">
                <a:latin typeface="Arial" charset="0"/>
                <a:cs typeface="Arial" charset="0"/>
              </a:rPr>
              <a:t>P</a:t>
            </a:r>
            <a:r>
              <a:rPr lang="en-GB" altLang="en-US" dirty="0" smtClean="0">
                <a:latin typeface="Arial" charset="0"/>
                <a:cs typeface="Arial" charset="0"/>
              </a:rPr>
              <a:t>rogram this sequence: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421972" y="2896970"/>
            <a:ext cx="3359195" cy="334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GB" altLang="en-US" sz="2000" dirty="0" smtClean="0">
                <a:latin typeface="Arial" charset="0"/>
                <a:cs typeface="Arial" charset="0"/>
              </a:rPr>
              <a:t>In the UK the traffic lights sequence is red, red and yellow, green, yellow then back to red.</a:t>
            </a:r>
          </a:p>
          <a:p>
            <a:pPr>
              <a:spcAft>
                <a:spcPts val="600"/>
              </a:spcAft>
            </a:pPr>
            <a:r>
              <a:rPr lang="en-GB" altLang="en-US" sz="2000" dirty="0" smtClean="0">
                <a:latin typeface="Arial" charset="0"/>
                <a:cs typeface="Arial" charset="0"/>
              </a:rPr>
              <a:t>Create and run a program to do this. You can use the flow chart on the right to help you.</a:t>
            </a:r>
          </a:p>
          <a:p>
            <a:pPr>
              <a:spcAft>
                <a:spcPts val="600"/>
              </a:spcAft>
            </a:pPr>
            <a:r>
              <a:rPr lang="en-GB" altLang="en-US" sz="2000" dirty="0" smtClean="0">
                <a:latin typeface="Arial" charset="0"/>
                <a:cs typeface="Arial" charset="0"/>
              </a:rPr>
              <a:t>Do the LEDs come on in that order?</a:t>
            </a:r>
          </a:p>
          <a:p>
            <a:pPr marL="0" indent="0">
              <a:spcAft>
                <a:spcPts val="600"/>
              </a:spcAft>
              <a:buNone/>
            </a:pPr>
            <a:endParaRPr lang="en-GB" altLang="en-US" sz="2800" dirty="0"/>
          </a:p>
          <a:p>
            <a:pPr>
              <a:spcAft>
                <a:spcPts val="600"/>
              </a:spcAft>
            </a:pPr>
            <a:endParaRPr lang="en-GB" altLang="en-US" sz="2000" dirty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260" y="160637"/>
            <a:ext cx="2429739" cy="65490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595" y="2910839"/>
            <a:ext cx="2364271" cy="341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77963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dirty="0">
                <a:latin typeface="Arial" charset="0"/>
                <a:cs typeface="Arial" charset="0"/>
              </a:rPr>
              <a:t>9</a:t>
            </a:r>
            <a:r>
              <a:rPr lang="en-GB" altLang="en-US" dirty="0" smtClean="0">
                <a:latin typeface="Arial" charset="0"/>
                <a:cs typeface="Arial" charset="0"/>
              </a:rPr>
              <a:t>. Extension activity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0768" y="3315716"/>
            <a:ext cx="5338246" cy="270681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altLang="en-US" sz="2000" dirty="0" smtClean="0">
                <a:latin typeface="Arial" charset="0"/>
                <a:cs typeface="Arial" charset="0"/>
              </a:rPr>
              <a:t>In America the traffic light sequence is red, green, yellow then back to red.</a:t>
            </a:r>
          </a:p>
          <a:p>
            <a:pPr>
              <a:spcAft>
                <a:spcPts val="600"/>
              </a:spcAft>
            </a:pPr>
            <a:r>
              <a:rPr lang="en-GB" altLang="en-US" sz="2000" dirty="0" smtClean="0">
                <a:latin typeface="Arial" charset="0"/>
                <a:cs typeface="Arial" charset="0"/>
              </a:rPr>
              <a:t>Fill in the blank flowchart in your workbook and then create a program to switch the LEDs in this sequence.</a:t>
            </a:r>
          </a:p>
          <a:p>
            <a:pPr>
              <a:spcAft>
                <a:spcPts val="600"/>
              </a:spcAft>
            </a:pPr>
            <a:r>
              <a:rPr lang="en-GB" altLang="en-US" sz="2000" dirty="0" smtClean="0">
                <a:latin typeface="Arial" charset="0"/>
                <a:cs typeface="Arial" charset="0"/>
              </a:rPr>
              <a:t>Check it does what you expect. </a:t>
            </a:r>
            <a:endParaRPr lang="en-GB" altLang="en-US" sz="2600" dirty="0" smtClean="0"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162" y="2730844"/>
            <a:ext cx="2236573" cy="38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8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13102"/>
            <a:ext cx="9143999" cy="1143000"/>
          </a:xfrm>
        </p:spPr>
        <p:txBody>
          <a:bodyPr>
            <a:normAutofit/>
          </a:bodyPr>
          <a:lstStyle/>
          <a:p>
            <a:r>
              <a:rPr lang="en-GB" altLang="en-US" dirty="0" smtClean="0">
                <a:latin typeface="Arial" charset="0"/>
                <a:cs typeface="Arial" charset="0"/>
              </a:rPr>
              <a:t>What did you learn?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26" y="5195633"/>
            <a:ext cx="2620055" cy="140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579" y="3439721"/>
            <a:ext cx="1539240" cy="2468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559" y="3308739"/>
            <a:ext cx="1183483" cy="27308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25" y="2961641"/>
            <a:ext cx="2892323" cy="198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5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11386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dirty="0" smtClean="0">
                <a:latin typeface="Arial" charset="0"/>
                <a:cs typeface="Arial" charset="0"/>
              </a:rPr>
              <a:t>Move on to the next module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9279" y="6328360"/>
            <a:ext cx="3472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Copyright © Caroline Alliston 2017 </a:t>
            </a:r>
          </a:p>
          <a:p>
            <a:r>
              <a:rPr lang="en-GB" dirty="0"/>
              <a:t>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665" y="3197722"/>
            <a:ext cx="6337476" cy="277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6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6562" y="1719434"/>
            <a:ext cx="8847438" cy="1222375"/>
          </a:xfrm>
          <a:prstGeom prst="rect">
            <a:avLst/>
          </a:prstGeom>
        </p:spPr>
        <p:txBody>
          <a:bodyPr/>
          <a:lstStyle/>
          <a:p>
            <a:pPr marL="0" indent="0" algn="ctr">
              <a:buFontTx/>
              <a:buNone/>
            </a:pPr>
            <a:r>
              <a:rPr lang="en-GB" altLang="en-US" sz="4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Make a set of traffic lights</a:t>
            </a:r>
            <a:endParaRPr lang="en-US" altLang="en-US" sz="40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518" y="3110021"/>
            <a:ext cx="5844745" cy="313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0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89505"/>
            <a:ext cx="9144000" cy="1143000"/>
          </a:xfrm>
        </p:spPr>
        <p:txBody>
          <a:bodyPr/>
          <a:lstStyle/>
          <a:p>
            <a:r>
              <a:rPr lang="en-GB" altLang="en-US" sz="4000" dirty="0" smtClean="0">
                <a:latin typeface="Arial" charset="0"/>
                <a:cs typeface="Arial" charset="0"/>
              </a:rPr>
              <a:t>Learning objectives</a:t>
            </a:r>
            <a:endParaRPr lang="en-GB" alt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6311" y="2936920"/>
            <a:ext cx="7640424" cy="264833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altLang="en-US" sz="2400" dirty="0" smtClean="0">
                <a:latin typeface="Arial" charset="0"/>
                <a:cs typeface="Arial" charset="0"/>
              </a:rPr>
              <a:t>Follow a circuit diagram to wire up a more complex circuit</a:t>
            </a:r>
          </a:p>
          <a:p>
            <a:pPr>
              <a:spcAft>
                <a:spcPts val="600"/>
              </a:spcAft>
            </a:pPr>
            <a:r>
              <a:rPr lang="en-GB" altLang="en-US" sz="2400" dirty="0" smtClean="0">
                <a:latin typeface="Arial" charset="0"/>
                <a:cs typeface="Arial" charset="0"/>
              </a:rPr>
              <a:t>Design, write and debug </a:t>
            </a:r>
            <a:r>
              <a:rPr lang="en-GB" altLang="en-US" sz="2400" dirty="0" smtClean="0">
                <a:latin typeface="Arial" charset="0"/>
                <a:cs typeface="Arial" charset="0"/>
              </a:rPr>
              <a:t>programs controlling physical systems</a:t>
            </a:r>
          </a:p>
          <a:p>
            <a:pPr>
              <a:spcAft>
                <a:spcPts val="600"/>
              </a:spcAft>
            </a:pPr>
            <a:r>
              <a:rPr lang="en-GB" altLang="en-US" sz="2400" dirty="0" smtClean="0">
                <a:latin typeface="Arial" charset="0"/>
                <a:cs typeface="Arial" charset="0"/>
              </a:rPr>
              <a:t>Solve problems by decomposing them into smaller parts</a:t>
            </a:r>
            <a:endParaRPr lang="en-GB" altLang="en-US" sz="2400" dirty="0" smtClean="0">
              <a:latin typeface="Arial" charset="0"/>
              <a:cs typeface="Arial" charset="0"/>
            </a:endParaRPr>
          </a:p>
          <a:p>
            <a:pPr>
              <a:spcAft>
                <a:spcPts val="600"/>
              </a:spcAft>
            </a:pPr>
            <a:r>
              <a:rPr lang="en-GB" altLang="en-US" sz="2400" dirty="0">
                <a:latin typeface="Arial" charset="0"/>
                <a:cs typeface="Arial" charset="0"/>
              </a:rPr>
              <a:t>Use sequence and repetition in programs</a:t>
            </a:r>
            <a:endParaRPr lang="en-GB" altLang="en-US" sz="2000" dirty="0">
              <a:latin typeface="Arial" charset="0"/>
              <a:cs typeface="Arial" charset="0"/>
            </a:endParaRPr>
          </a:p>
          <a:p>
            <a:pPr>
              <a:spcAft>
                <a:spcPts val="600"/>
              </a:spcAft>
            </a:pPr>
            <a:r>
              <a:rPr lang="en-GB" altLang="en-US" sz="2400" dirty="0" smtClean="0">
                <a:latin typeface="Arial" charset="0"/>
                <a:cs typeface="Arial" charset="0"/>
              </a:rPr>
              <a:t>Learn to create flowcharts</a:t>
            </a:r>
          </a:p>
          <a:p>
            <a:pPr>
              <a:spcAft>
                <a:spcPts val="600"/>
              </a:spcAft>
            </a:pPr>
            <a:endParaRPr lang="en-GB" altLang="en-US" sz="2000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GB" alt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19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01861"/>
            <a:ext cx="9144000" cy="1143000"/>
          </a:xfrm>
        </p:spPr>
        <p:txBody>
          <a:bodyPr/>
          <a:lstStyle/>
          <a:p>
            <a:r>
              <a:rPr lang="en-GB" altLang="en-US" sz="4000" dirty="0" smtClean="0">
                <a:latin typeface="Arial" charset="0"/>
                <a:cs typeface="Arial" charset="0"/>
              </a:rPr>
              <a:t>1. Work safely</a:t>
            </a:r>
            <a:endParaRPr lang="en-GB" alt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3177" y="2869321"/>
            <a:ext cx="8208962" cy="4392612"/>
          </a:xfrm>
        </p:spPr>
        <p:txBody>
          <a:bodyPr/>
          <a:lstStyle/>
          <a:p>
            <a:pPr marL="0" indent="0">
              <a:spcAft>
                <a:spcPts val="600"/>
              </a:spcAft>
              <a:buFontTx/>
              <a:buNone/>
            </a:pPr>
            <a:r>
              <a:rPr lang="en-GB" altLang="en-US" sz="2000" dirty="0" smtClean="0">
                <a:latin typeface="Arial" charset="0"/>
                <a:cs typeface="Arial" charset="0"/>
              </a:rPr>
              <a:t>Look at the tools and equipment. Can you spot any potential hazards? </a:t>
            </a:r>
          </a:p>
          <a:p>
            <a:pPr marL="0" indent="0">
              <a:spcAft>
                <a:spcPts val="600"/>
              </a:spcAft>
              <a:buFontTx/>
              <a:buNone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r>
              <a:rPr lang="en-GB" altLang="en-US" sz="2000" dirty="0" smtClean="0">
                <a:latin typeface="Arial" charset="0"/>
                <a:cs typeface="Arial" charset="0"/>
              </a:rPr>
              <a:t>Can you think of ways to reduce the risks?</a:t>
            </a:r>
          </a:p>
          <a:p>
            <a:pPr marL="0" indent="0">
              <a:buFontTx/>
              <a:buNone/>
            </a:pPr>
            <a:endParaRPr lang="en-GB" altLang="en-US" dirty="0" smtClean="0">
              <a:latin typeface="Arial" charset="0"/>
              <a:cs typeface="Arial" charset="0"/>
            </a:endParaRPr>
          </a:p>
          <a:p>
            <a:pPr marL="0" indent="0">
              <a:buFontTx/>
              <a:buNone/>
            </a:pPr>
            <a:endParaRPr lang="en-GB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922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888" y="3955236"/>
            <a:ext cx="2087562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49" y="3632974"/>
            <a:ext cx="1658938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7599" y="4040563"/>
            <a:ext cx="1501347" cy="81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5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2278" y="1464663"/>
            <a:ext cx="5972175" cy="1143000"/>
          </a:xfrm>
        </p:spPr>
        <p:txBody>
          <a:bodyPr>
            <a:normAutofit/>
          </a:bodyPr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2</a:t>
            </a:r>
            <a:r>
              <a:rPr lang="en-GB" altLang="en-US" sz="4000" dirty="0" smtClean="0">
                <a:latin typeface="Arial" charset="0"/>
                <a:cs typeface="Arial" charset="0"/>
              </a:rPr>
              <a:t>. Collect your parts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4853" y="2786663"/>
            <a:ext cx="6830712" cy="2403475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en-GB" altLang="en-US" sz="2000" dirty="0" smtClean="0">
                <a:latin typeface="Arial" charset="0"/>
                <a:cs typeface="Arial" charset="0"/>
              </a:rPr>
              <a:t>Make sure you have all the parts listed in your workbook. </a:t>
            </a:r>
          </a:p>
          <a:p>
            <a:pPr>
              <a:spcAft>
                <a:spcPts val="1200"/>
              </a:spcAft>
              <a:defRPr/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>
              <a:spcAft>
                <a:spcPts val="1200"/>
              </a:spcAft>
              <a:defRPr/>
            </a:pPr>
            <a:endParaRPr lang="en-GB" altLang="en-US" sz="2000" dirty="0" smtClean="0">
              <a:latin typeface="Arial" charset="0"/>
              <a:cs typeface="Arial" charset="0"/>
            </a:endParaRPr>
          </a:p>
          <a:p>
            <a:pPr>
              <a:spcAft>
                <a:spcPts val="1200"/>
              </a:spcAft>
              <a:defRPr/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>
              <a:spcAft>
                <a:spcPts val="1200"/>
              </a:spcAft>
              <a:defRPr/>
            </a:pPr>
            <a:endParaRPr lang="en-GB" altLang="en-US" sz="2000" dirty="0" smtClean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61943" y="2616904"/>
            <a:ext cx="2804887" cy="456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3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3762" y="1464663"/>
            <a:ext cx="7933038" cy="1143000"/>
          </a:xfrm>
        </p:spPr>
        <p:txBody>
          <a:bodyPr>
            <a:normAutofit/>
          </a:bodyPr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3</a:t>
            </a:r>
            <a:r>
              <a:rPr lang="en-GB" altLang="en-US" sz="4000" dirty="0" smtClean="0">
                <a:latin typeface="Arial" charset="0"/>
                <a:cs typeface="Arial" charset="0"/>
              </a:rPr>
              <a:t>. Make a stand to fit your LEDs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319" y="2968711"/>
            <a:ext cx="2136824" cy="33646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67" y="2908111"/>
            <a:ext cx="3485885" cy="348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2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1" y="1696437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4. Connect the short legs together</a:t>
            </a:r>
            <a:endParaRPr lang="en-GB" alt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79146" y="4320448"/>
            <a:ext cx="2429563" cy="2051223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0374" y="2799556"/>
            <a:ext cx="8424134" cy="25199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000" dirty="0" smtClean="0">
                <a:latin typeface="Arial" charset="0"/>
                <a:cs typeface="Arial" charset="0"/>
              </a:rPr>
              <a:t>Rotate the LEDs so the short legs are all on the same side.</a:t>
            </a:r>
          </a:p>
          <a:p>
            <a:r>
              <a:rPr lang="en-GB" altLang="en-US" sz="2000" dirty="0" smtClean="0">
                <a:latin typeface="Arial" charset="0"/>
                <a:cs typeface="Arial" charset="0"/>
              </a:rPr>
              <a:t>Gently bend the short leg of the red LED down and the green LED up.</a:t>
            </a:r>
          </a:p>
          <a:p>
            <a:r>
              <a:rPr lang="en-GB" altLang="en-US" sz="2000" dirty="0" smtClean="0">
                <a:latin typeface="Arial" charset="0"/>
                <a:cs typeface="Arial" charset="0"/>
              </a:rPr>
              <a:t>Gently fold the short leg of the yellow LED in half so it traps them. </a:t>
            </a:r>
          </a:p>
          <a:p>
            <a:endParaRPr lang="en-GB" alt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31" y="3997731"/>
            <a:ext cx="4065374" cy="266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7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07267"/>
            <a:ext cx="9143999" cy="1143000"/>
          </a:xfrm>
        </p:spPr>
        <p:txBody>
          <a:bodyPr/>
          <a:lstStyle/>
          <a:p>
            <a:r>
              <a:rPr lang="en-GB" altLang="en-US" sz="3200" dirty="0" smtClean="0">
                <a:latin typeface="Arial" charset="0"/>
                <a:cs typeface="Arial" charset="0"/>
              </a:rPr>
              <a:t> </a:t>
            </a:r>
            <a:r>
              <a:rPr lang="en-GB" altLang="en-US" sz="4000" dirty="0">
                <a:latin typeface="Arial" charset="0"/>
                <a:cs typeface="Arial" charset="0"/>
              </a:rPr>
              <a:t>5</a:t>
            </a:r>
            <a:r>
              <a:rPr lang="en-GB" altLang="en-US" sz="4000" dirty="0" smtClean="0">
                <a:latin typeface="Arial" charset="0"/>
                <a:cs typeface="Arial" charset="0"/>
              </a:rPr>
              <a:t>.</a:t>
            </a:r>
            <a:r>
              <a:rPr lang="en-GB" altLang="en-US" sz="3200" dirty="0" smtClean="0">
                <a:latin typeface="Arial" charset="0"/>
                <a:cs typeface="Arial" charset="0"/>
              </a:rPr>
              <a:t> </a:t>
            </a:r>
            <a:r>
              <a:rPr lang="en-GB" altLang="en-US" sz="4000" dirty="0" smtClean="0">
                <a:latin typeface="Arial" charset="0"/>
                <a:cs typeface="Arial" charset="0"/>
              </a:rPr>
              <a:t>Make this circuit</a:t>
            </a:r>
            <a:endParaRPr lang="en-US" altLang="en-US" sz="4000" dirty="0" smtClean="0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0" y="3027410"/>
            <a:ext cx="5016843" cy="3392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115" y="2916197"/>
            <a:ext cx="3484608" cy="1922744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8113" y="5011301"/>
            <a:ext cx="3645247" cy="25199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en-US" sz="2000" dirty="0" smtClean="0">
                <a:latin typeface="Arial" charset="0"/>
                <a:cs typeface="Arial" charset="0"/>
              </a:rPr>
              <a:t>(N.B. The crocodile lead to minus (-) must connect to all three LED short legs. Otherwise some of the LEDs won’t light up.)</a:t>
            </a:r>
          </a:p>
          <a:p>
            <a:endParaRPr lang="en-GB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9658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82553"/>
            <a:ext cx="9143999" cy="1143000"/>
          </a:xfrm>
        </p:spPr>
        <p:txBody>
          <a:bodyPr/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6</a:t>
            </a:r>
            <a:r>
              <a:rPr lang="en-GB" altLang="en-US" sz="4000" dirty="0" smtClean="0">
                <a:latin typeface="Arial" charset="0"/>
                <a:cs typeface="Arial" charset="0"/>
              </a:rPr>
              <a:t>. Run the ‘Light LED’ program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20294" y="2756417"/>
            <a:ext cx="3496797" cy="25199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000" dirty="0" smtClean="0">
                <a:latin typeface="Arial" charset="0"/>
                <a:cs typeface="Arial" charset="0"/>
              </a:rPr>
              <a:t>Double click on your ‘Light LED’ program.</a:t>
            </a:r>
          </a:p>
          <a:p>
            <a:r>
              <a:rPr lang="en-GB" altLang="en-US" sz="2000" dirty="0" smtClean="0">
                <a:latin typeface="Arial" charset="0"/>
                <a:cs typeface="Arial" charset="0"/>
              </a:rPr>
              <a:t>Run the program and check the red LED comes on for a few seconds and then goes off.</a:t>
            </a:r>
          </a:p>
          <a:p>
            <a:r>
              <a:rPr lang="en-GB" altLang="en-US" sz="2000" dirty="0" smtClean="0">
                <a:latin typeface="Arial" charset="0"/>
                <a:cs typeface="Arial" charset="0"/>
              </a:rPr>
              <a:t>Click on A and change to B. Run and check the yellow LED comes on.</a:t>
            </a:r>
          </a:p>
          <a:p>
            <a:r>
              <a:rPr lang="en-GB" altLang="en-US" sz="2000" dirty="0" smtClean="0">
                <a:latin typeface="Arial" charset="0"/>
                <a:cs typeface="Arial" charset="0"/>
              </a:rPr>
              <a:t>Change to C and check the green LED comes on.</a:t>
            </a:r>
          </a:p>
          <a:p>
            <a:endParaRPr lang="en-GB" altLang="en-US" sz="2000" dirty="0" smtClean="0">
              <a:latin typeface="Arial" charset="0"/>
              <a:cs typeface="Arial" charset="0"/>
            </a:endParaRPr>
          </a:p>
          <a:p>
            <a:endParaRPr lang="en-GB" alt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91" y="3627137"/>
            <a:ext cx="2743458" cy="18650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820" y="3249830"/>
            <a:ext cx="1753192" cy="271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0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n Boats PowerPoint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ster Template" id="{69ED42F1-C476-4AF4-92D2-894A61E750B1}" vid="{59444A8B-17F7-4116-93AB-A523848D5571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ody Slide - No narrativ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ster Template" id="{69ED42F1-C476-4AF4-92D2-894A61E750B1}" vid="{2EA5D14B-1FFB-4F41-82E0-8C2FAEB4E1BB}"/>
    </a:ext>
  </a:extLst>
</a:theme>
</file>

<file path=ppt/theme/theme3.xml><?xml version="1.0" encoding="utf-8"?>
<a:theme xmlns:a="http://schemas.openxmlformats.org/drawingml/2006/main" name="Body Slide - With narrativ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ster Template" id="{69ED42F1-C476-4AF4-92D2-894A61E750B1}" vid="{485EBDD6-FF75-42DF-99B1-2BFC2B2E0485}"/>
    </a:ext>
  </a:extLst>
</a:theme>
</file>

<file path=ppt/theme/theme4.xml><?xml version="1.0" encoding="utf-8"?>
<a:theme xmlns:a="http://schemas.openxmlformats.org/drawingml/2006/main" name="Image Slide - With narrativ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ster Template" id="{69ED42F1-C476-4AF4-92D2-894A61E750B1}" vid="{32B095F3-1CDD-4E35-B483-3D6DE6DEE4A0}"/>
    </a:ext>
  </a:extLst>
</a:theme>
</file>

<file path=ppt/theme/theme5.xml><?xml version="1.0" encoding="utf-8"?>
<a:theme xmlns:a="http://schemas.openxmlformats.org/drawingml/2006/main" name="Image Slide - No narrativ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ster Template" id="{69ED42F1-C476-4AF4-92D2-894A61E750B1}" vid="{1E38F2AD-584B-48D7-9B76-BD669FE53F18}"/>
    </a:ext>
  </a:extLst>
</a:theme>
</file>

<file path=ppt/theme/theme6.xml><?xml version="1.0" encoding="utf-8"?>
<a:theme xmlns:a="http://schemas.openxmlformats.org/drawingml/2006/main" name="Impact Slid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ster Template" id="{69ED42F1-C476-4AF4-92D2-894A61E750B1}" vid="{CE81896E-3BF2-4D22-9B3F-C24E887228FE}"/>
    </a:ext>
  </a:extLst>
</a:theme>
</file>

<file path=ppt/theme/theme7.xml><?xml version="1.0" encoding="utf-8"?>
<a:theme xmlns:a="http://schemas.openxmlformats.org/drawingml/2006/main" name="Bullet points with circular imag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ster Template" id="{69ED42F1-C476-4AF4-92D2-894A61E750B1}" vid="{775DC516-8D31-4452-9DD9-7955214A1823}"/>
    </a:ext>
  </a:extLst>
</a:theme>
</file>

<file path=ppt/theme/theme8.xml><?xml version="1.0" encoding="utf-8"?>
<a:theme xmlns:a="http://schemas.openxmlformats.org/drawingml/2006/main" name="Web slid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ster Template" id="{69ED42F1-C476-4AF4-92D2-894A61E750B1}" vid="{E2A318D6-3AA9-442A-8622-CF148FA86B70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Fan Boats PowerPoint</Template>
  <TotalTime>2510</TotalTime>
  <Words>435</Words>
  <Application>Microsoft Office PowerPoint</Application>
  <PresentationFormat>On-screen Show (4:3)</PresentationFormat>
  <Paragraphs>55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Fan Boats PowerPoint</vt:lpstr>
      <vt:lpstr>Body Slide - No narrative</vt:lpstr>
      <vt:lpstr>Body Slide - With narrative</vt:lpstr>
      <vt:lpstr>Image Slide - With narrative</vt:lpstr>
      <vt:lpstr>Image Slide - No narrative</vt:lpstr>
      <vt:lpstr>Impact Slide</vt:lpstr>
      <vt:lpstr>Bullet points with circular image</vt:lpstr>
      <vt:lpstr>Web slide</vt:lpstr>
      <vt:lpstr>Crumble PowerPoint 3</vt:lpstr>
      <vt:lpstr>PowerPoint Presentation</vt:lpstr>
      <vt:lpstr>Learning objectives</vt:lpstr>
      <vt:lpstr>1. Work safely</vt:lpstr>
      <vt:lpstr>2. Collect your parts</vt:lpstr>
      <vt:lpstr>3. Make a stand to fit your LEDs</vt:lpstr>
      <vt:lpstr>PowerPoint Presentation</vt:lpstr>
      <vt:lpstr> 5. Make this circuit</vt:lpstr>
      <vt:lpstr>6. Run the ‘Light LED’ program</vt:lpstr>
      <vt:lpstr>7. Create this program</vt:lpstr>
      <vt:lpstr>8. Program this sequence:</vt:lpstr>
      <vt:lpstr>9. Extension activity</vt:lpstr>
      <vt:lpstr>What did you learn?</vt:lpstr>
      <vt:lpstr>Move on to the next module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Fan Boats PowerPoint</dc:title>
  <dc:creator>Caroline</dc:creator>
  <cp:lastModifiedBy>Caroline</cp:lastModifiedBy>
  <cp:revision>118</cp:revision>
  <dcterms:created xsi:type="dcterms:W3CDTF">2017-08-02T06:34:02Z</dcterms:created>
  <dcterms:modified xsi:type="dcterms:W3CDTF">2017-12-10T09:15:49Z</dcterms:modified>
</cp:coreProperties>
</file>