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7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689" r:id="rId2"/>
    <p:sldMasterId id="2147483701" r:id="rId3"/>
    <p:sldMasterId id="2147483720" r:id="rId4"/>
    <p:sldMasterId id="2147483729" r:id="rId5"/>
    <p:sldMasterId id="2147483697" r:id="rId6"/>
    <p:sldMasterId id="2147483738" r:id="rId7"/>
    <p:sldMasterId id="2147483755" r:id="rId8"/>
  </p:sldMasterIdLst>
  <p:notesMasterIdLst>
    <p:notesMasterId r:id="rId34"/>
  </p:notesMasterIdLst>
  <p:handoutMasterIdLst>
    <p:handoutMasterId r:id="rId35"/>
  </p:handout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9D9"/>
    <a:srgbClr val="444242"/>
    <a:srgbClr val="EECCD8"/>
    <a:srgbClr val="CEDEED"/>
    <a:srgbClr val="1574C2"/>
    <a:srgbClr val="6C696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2" d="100"/>
          <a:sy n="62" d="100"/>
        </p:scale>
        <p:origin x="-2050" y="-6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64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1468B-6D6F-4C34-860D-7F5B473D5983}" type="datetimeFigureOut">
              <a:rPr lang="en-GB" smtClean="0"/>
              <a:t>15/12/2017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32FDC-EC34-4195-A98B-0AC118723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31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FE942-CB5C-45E4-AC4A-B3AA901643F1}" type="datetimeFigureOut">
              <a:rPr lang="en-GB" smtClean="0"/>
              <a:t>15/12/2017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1B247-9ABE-4E5B-BAC9-09413BD934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49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35FA147-A997-4E3F-BC8F-F057ECF742B5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A8EC56B-CAA3-44EC-9E0C-7D61719247F8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61B91A3-9E6E-4F3A-9AB5-798FEBEE3B50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041C6BF-49C4-44AA-BA93-8B8A3E40A05E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A36682E-E885-4199-BDCF-7A9F47006AA8}" type="slidenum">
              <a:rPr lang="en-US" altLang="en-US" sz="1200" smtClean="0"/>
              <a:pPr/>
              <a:t>17</a:t>
            </a:fld>
            <a:endParaRPr lang="en-US" altLang="en-US" sz="12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40C7F29-91B0-43A5-B1CE-79EDA5284F8C}" type="slidenum">
              <a:rPr lang="en-US" altLang="en-US" sz="1200" smtClean="0"/>
              <a:pPr/>
              <a:t>18</a:t>
            </a:fld>
            <a:endParaRPr lang="en-US" altLang="en-US" sz="12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591B66C-6403-4C10-9424-4B1F92D2F3D8}" type="slidenum">
              <a:rPr lang="en-US" altLang="en-US" sz="1200" smtClean="0"/>
              <a:pPr/>
              <a:t>20</a:t>
            </a:fld>
            <a:endParaRPr lang="en-US" altLang="en-US" sz="12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136A47B-1C70-476C-8DD8-FFA74D2DAC96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86D20C3-45AF-4C84-8CE0-272D9D1D7D80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956D22-5EE4-4F22-B331-F82B812C27D3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out additional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64905"/>
            <a:ext cx="9144000" cy="42930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Insert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text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36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88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00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36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21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44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rgbClr val="6C6969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86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691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879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86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499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623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additional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886075"/>
            <a:ext cx="9144000" cy="3971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Insert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text here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2572165"/>
            <a:ext cx="9144000" cy="313932"/>
          </a:xfrm>
          <a:prstGeom prst="rect">
            <a:avLst/>
          </a:prstGeom>
          <a:solidFill>
            <a:schemeClr val="accent6">
              <a:alpha val="2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5243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517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71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44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444242">
              <a:alpha val="20000"/>
            </a:srgb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0077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358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3287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9367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864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34655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79528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EECCD8"/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974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09600"/>
            <a:ext cx="7774632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B84B5-06C3-4DFF-A5C6-568AA24A83D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52186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44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DAD9D9"/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30898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5538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44775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71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91520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42106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43200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0640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44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7995"/>
            <a:ext cx="9144000" cy="55085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1114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</a:t>
            </a:r>
            <a:r>
              <a:rPr lang="en-US" sz="1200" b="1" dirty="0" smtClean="0">
                <a:solidFill>
                  <a:schemeClr val="bg1"/>
                </a:solidFill>
              </a:rPr>
              <a:t>2017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48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0213"/>
            <a:ext cx="7772400" cy="439578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0FB0C-6C86-47DF-83EC-A36B4F6E400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78043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</a:t>
            </a:r>
            <a:r>
              <a:rPr lang="en-US" sz="1200" b="1" dirty="0" smtClean="0">
                <a:solidFill>
                  <a:schemeClr val="bg1"/>
                </a:solidFill>
              </a:rPr>
              <a:t>2017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94941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</a:t>
            </a:r>
            <a:r>
              <a:rPr lang="en-US" sz="1200" b="1" dirty="0" smtClean="0">
                <a:solidFill>
                  <a:schemeClr val="bg1"/>
                </a:solidFill>
              </a:rPr>
              <a:t>2017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2233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</a:t>
            </a:r>
            <a:r>
              <a:rPr lang="en-US" sz="1200" b="1" dirty="0" smtClean="0">
                <a:solidFill>
                  <a:schemeClr val="bg1"/>
                </a:solidFill>
              </a:rPr>
              <a:t>2017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79151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</a:t>
            </a:r>
            <a:r>
              <a:rPr lang="en-US" sz="1200" b="1" dirty="0" smtClean="0">
                <a:solidFill>
                  <a:schemeClr val="bg1"/>
                </a:solidFill>
              </a:rPr>
              <a:t>2017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6628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</a:t>
            </a:r>
            <a:r>
              <a:rPr lang="en-US" sz="1200" b="1" dirty="0" smtClean="0">
                <a:solidFill>
                  <a:schemeClr val="bg1"/>
                </a:solidFill>
              </a:rPr>
              <a:t>2017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36570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2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66802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4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6483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tx2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1692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3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78434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5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0680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7EE97-4F7A-4516-99AE-11F5D4C929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05653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6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CEDEED"/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234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1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EECCD8"/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49898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rgbClr val="444242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44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DAD9D9"/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16478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87114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5376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05167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73214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rgbClr val="8C7D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3266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259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C1E4D-FB50-4DD4-B603-ADCC3FDF4F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5464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716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50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8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8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55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TS logo Pantones 210714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95946"/>
            <a:ext cx="1905000" cy="9994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574304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579627"/>
            <a:ext cx="9143999" cy="985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add text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57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762" r:id="rId3"/>
    <p:sldLayoutId id="2147483763" r:id="rId4"/>
    <p:sldLayoutId id="2147483764" r:id="rId5"/>
    <p:sldLayoutId id="2147483765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Text Placeholder 16"/>
          <p:cNvSpPr txBox="1">
            <a:spLocks/>
          </p:cNvSpPr>
          <p:nvPr/>
        </p:nvSpPr>
        <p:spPr>
          <a:xfrm>
            <a:off x="126832" y="6432697"/>
            <a:ext cx="1638078" cy="30834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© TTS Group Ltd 2017</a:t>
            </a:r>
          </a:p>
        </p:txBody>
      </p:sp>
    </p:spTree>
    <p:extLst>
      <p:ext uri="{BB962C8B-B14F-4D97-AF65-F5344CB8AC3E}">
        <p14:creationId xmlns:p14="http://schemas.microsoft.com/office/powerpoint/2010/main" val="130057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  <p:sldLayoutId id="2147483705" r:id="rId4"/>
    <p:sldLayoutId id="2147483706" r:id="rId5"/>
    <p:sldLayoutId id="2147483707" r:id="rId6"/>
    <p:sldLayoutId id="2147483708" r:id="rId7"/>
    <p:sldLayoutId id="214748370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16"/>
          <p:cNvSpPr txBox="1">
            <a:spLocks/>
          </p:cNvSpPr>
          <p:nvPr/>
        </p:nvSpPr>
        <p:spPr>
          <a:xfrm>
            <a:off x="126832" y="6432697"/>
            <a:ext cx="1638078" cy="30834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© TTS Group Ltd 2017</a:t>
            </a:r>
          </a:p>
        </p:txBody>
      </p:sp>
    </p:spTree>
    <p:extLst>
      <p:ext uri="{BB962C8B-B14F-4D97-AF65-F5344CB8AC3E}">
        <p14:creationId xmlns:p14="http://schemas.microsoft.com/office/powerpoint/2010/main" val="343083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2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259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05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40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699" r:id="rId2"/>
    <p:sldLayoutId id="2147483698" r:id="rId3"/>
    <p:sldLayoutId id="2147483700" r:id="rId4"/>
    <p:sldLayoutId id="2147483717" r:id="rId5"/>
    <p:sldLayoutId id="214748371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16"/>
          <p:cNvSpPr txBox="1">
            <a:spLocks/>
          </p:cNvSpPr>
          <p:nvPr/>
        </p:nvSpPr>
        <p:spPr>
          <a:xfrm>
            <a:off x="126832" y="6432697"/>
            <a:ext cx="1638078" cy="30834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© TTS Group Ltd 2017</a:t>
            </a:r>
          </a:p>
        </p:txBody>
      </p:sp>
    </p:spTree>
    <p:extLst>
      <p:ext uri="{BB962C8B-B14F-4D97-AF65-F5344CB8AC3E}">
        <p14:creationId xmlns:p14="http://schemas.microsoft.com/office/powerpoint/2010/main" val="185486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16"/>
          <p:cNvSpPr txBox="1">
            <a:spLocks/>
          </p:cNvSpPr>
          <p:nvPr/>
        </p:nvSpPr>
        <p:spPr>
          <a:xfrm>
            <a:off x="126832" y="6432697"/>
            <a:ext cx="1638078" cy="30834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© TTS Group Ltd 2017</a:t>
            </a:r>
          </a:p>
        </p:txBody>
      </p:sp>
    </p:spTree>
    <p:extLst>
      <p:ext uri="{BB962C8B-B14F-4D97-AF65-F5344CB8AC3E}">
        <p14:creationId xmlns:p14="http://schemas.microsoft.com/office/powerpoint/2010/main" val="426236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8" r:id="rId2"/>
    <p:sldLayoutId id="2147483759" r:id="rId3"/>
    <p:sldLayoutId id="2147483760" r:id="rId4"/>
    <p:sldLayoutId id="2147483757" r:id="rId5"/>
    <p:sldLayoutId id="214748376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Fan Boats PowerPoint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247" y="3621770"/>
            <a:ext cx="3509738" cy="2232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6623" y="3605335"/>
            <a:ext cx="1943745" cy="22323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82" y="3328168"/>
            <a:ext cx="2556093" cy="281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90491"/>
            <a:ext cx="9144000" cy="1143000"/>
          </a:xfrm>
        </p:spPr>
        <p:txBody>
          <a:bodyPr/>
          <a:lstStyle/>
          <a:p>
            <a:r>
              <a:rPr lang="en-US" altLang="en-US" sz="4000" dirty="0" smtClean="0">
                <a:latin typeface="Arial" charset="0"/>
                <a:cs typeface="Arial" charset="0"/>
              </a:rPr>
              <a:t>5. Design criteria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5125" y="2762978"/>
            <a:ext cx="4787644" cy="3523993"/>
          </a:xfrm>
        </p:spPr>
        <p:txBody>
          <a:bodyPr/>
          <a:lstStyle/>
          <a:p>
            <a:pPr marL="0" indent="0">
              <a:spcAft>
                <a:spcPts val="600"/>
              </a:spcAft>
              <a:buFontTx/>
              <a:buNone/>
            </a:pPr>
            <a:r>
              <a:rPr lang="en-GB" altLang="en-US" sz="2000" dirty="0" smtClean="0">
                <a:latin typeface="Arial" charset="0"/>
              </a:rPr>
              <a:t>In your workbook, write down some design criteria for your boat. For example your boat should: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en-GB" altLang="en-US" sz="2000" dirty="0" smtClean="0">
                <a:latin typeface="Arial" charset="0"/>
              </a:rPr>
              <a:t> Float				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en-GB" altLang="en-US" sz="2000" dirty="0" smtClean="0">
                <a:latin typeface="Arial" charset="0"/>
              </a:rPr>
              <a:t> Be stable (not capsize)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en-GB" altLang="en-US" sz="2000" dirty="0" smtClean="0">
                <a:latin typeface="Arial" charset="0"/>
              </a:rPr>
              <a:t> Keep the electrical parts dry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altLang="en-US" sz="2000" dirty="0" smtClean="0">
                <a:latin typeface="Arial" charset="0"/>
              </a:rPr>
              <a:t>Think of some more criteria: </a:t>
            </a:r>
          </a:p>
          <a:p>
            <a:pPr marL="0" indent="0">
              <a:spcAft>
                <a:spcPts val="600"/>
              </a:spcAft>
              <a:buFontTx/>
              <a:buNone/>
            </a:pPr>
            <a:r>
              <a:rPr lang="en-GB" altLang="en-US" sz="2000" dirty="0" smtClean="0">
                <a:latin typeface="Arial" charset="0"/>
              </a:rPr>
              <a:t>Go in a straight line, or round in a circle? Carry a passenger or cargo? Look nice? Any special features? You decide.</a:t>
            </a:r>
          </a:p>
          <a:p>
            <a:pPr marL="0" indent="0">
              <a:spcAft>
                <a:spcPts val="600"/>
              </a:spcAft>
              <a:buFontTx/>
              <a:buNone/>
            </a:pPr>
            <a:endParaRPr lang="en-GB" altLang="en-US" sz="2600" dirty="0" smtClean="0">
              <a:latin typeface="Arial" charset="0"/>
            </a:endParaRPr>
          </a:p>
          <a:p>
            <a:pPr marL="0" indent="0">
              <a:buFontTx/>
              <a:buNone/>
            </a:pPr>
            <a:endParaRPr lang="en-GB" altLang="en-US" sz="2600" dirty="0" smtClean="0">
              <a:latin typeface="Arial" charset="0"/>
            </a:endParaRPr>
          </a:p>
        </p:txBody>
      </p:sp>
      <p:pic>
        <p:nvPicPr>
          <p:cNvPr id="13316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60266" y="4885920"/>
            <a:ext cx="1552103" cy="1749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76507" y="2726628"/>
            <a:ext cx="1735863" cy="200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490" y="4885920"/>
            <a:ext cx="1478093" cy="17496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163" y="2731910"/>
            <a:ext cx="1793524" cy="200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01861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sz="4000" dirty="0" smtClean="0">
                <a:latin typeface="Arial" charset="0"/>
                <a:cs typeface="Arial" charset="0"/>
              </a:rPr>
              <a:t>6. Where to put your electrical parts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4786" y="2841260"/>
            <a:ext cx="7777162" cy="3299554"/>
          </a:xfrm>
        </p:spPr>
        <p:txBody>
          <a:bodyPr/>
          <a:lstStyle/>
          <a:p>
            <a:r>
              <a:rPr lang="en-GB" altLang="en-US" sz="2000" dirty="0" smtClean="0">
                <a:latin typeface="Arial" charset="0"/>
                <a:cs typeface="Arial" charset="0"/>
              </a:rPr>
              <a:t>Think about where you are going to put your electrical parts on your boat base. </a:t>
            </a:r>
          </a:p>
          <a:p>
            <a:endParaRPr lang="en-GB" altLang="en-US" sz="2000" dirty="0" smtClean="0">
              <a:latin typeface="Arial" charset="0"/>
              <a:cs typeface="Arial" charset="0"/>
            </a:endParaRPr>
          </a:p>
          <a:p>
            <a:r>
              <a:rPr lang="en-GB" altLang="en-US" sz="2000" dirty="0" smtClean="0">
                <a:latin typeface="Arial" charset="0"/>
                <a:cs typeface="Arial" charset="0"/>
              </a:rPr>
              <a:t>What will happen if the centre of gravity is too near:</a:t>
            </a:r>
          </a:p>
          <a:p>
            <a:r>
              <a:rPr lang="en-GB" altLang="en-US" sz="2000" dirty="0" smtClean="0">
                <a:latin typeface="Arial" charset="0"/>
                <a:cs typeface="Arial" charset="0"/>
              </a:rPr>
              <a:t>the front? </a:t>
            </a:r>
          </a:p>
          <a:p>
            <a:r>
              <a:rPr lang="en-GB" altLang="en-US" sz="2000" dirty="0" smtClean="0">
                <a:latin typeface="Arial" charset="0"/>
                <a:cs typeface="Arial" charset="0"/>
              </a:rPr>
              <a:t>the back? </a:t>
            </a:r>
          </a:p>
          <a:p>
            <a:pPr>
              <a:buFontTx/>
              <a:buNone/>
            </a:pPr>
            <a:endParaRPr lang="en-GB" altLang="en-US" sz="2000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GB" altLang="en-US" sz="2000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GB" altLang="en-US" sz="2600" dirty="0" smtClean="0">
              <a:latin typeface="Arial" charset="0"/>
              <a:cs typeface="Arial" charset="0"/>
            </a:endParaRPr>
          </a:p>
          <a:p>
            <a:endParaRPr lang="en-GB" altLang="en-US" sz="2400" dirty="0" smtClean="0"/>
          </a:p>
        </p:txBody>
      </p:sp>
      <p:pic>
        <p:nvPicPr>
          <p:cNvPr id="1434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393" y="4475536"/>
            <a:ext cx="4918118" cy="186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5562" y="5424432"/>
            <a:ext cx="2537768" cy="32995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000" dirty="0" smtClean="0">
                <a:latin typeface="Arial" charset="0"/>
                <a:cs typeface="Arial" charset="0"/>
              </a:rPr>
              <a:t>What if it is over to one side?</a:t>
            </a:r>
          </a:p>
          <a:p>
            <a:pPr>
              <a:buFontTx/>
              <a:buNone/>
            </a:pPr>
            <a:endParaRPr lang="en-GB" altLang="en-US" sz="2600" dirty="0" smtClean="0">
              <a:latin typeface="Arial" charset="0"/>
              <a:cs typeface="Arial" charset="0"/>
            </a:endParaRPr>
          </a:p>
          <a:p>
            <a:endParaRPr lang="en-GB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3707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89504"/>
            <a:ext cx="9144000" cy="1143000"/>
          </a:xfrm>
        </p:spPr>
        <p:txBody>
          <a:bodyPr/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7</a:t>
            </a:r>
            <a:r>
              <a:rPr lang="en-GB" altLang="en-US" sz="4000" dirty="0" smtClean="0">
                <a:latin typeface="Arial" charset="0"/>
                <a:cs typeface="Arial" charset="0"/>
              </a:rPr>
              <a:t>. Designing your boat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8218" y="3004195"/>
            <a:ext cx="4968875" cy="3371892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en-US" sz="2000" dirty="0" smtClean="0">
                <a:latin typeface="Arial" charset="0"/>
                <a:cs typeface="Arial" charset="0"/>
              </a:rPr>
              <a:t>Sketch a design in your workbook to fit your design criteria.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en-US" sz="2000" dirty="0" smtClean="0">
                <a:latin typeface="Arial" charset="0"/>
                <a:cs typeface="Arial" charset="0"/>
              </a:rPr>
              <a:t>Think about what materials you have available.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en-US" sz="2000" dirty="0" smtClean="0">
                <a:latin typeface="Arial" charset="0"/>
                <a:cs typeface="Arial" charset="0"/>
              </a:rPr>
              <a:t>Imagine the resistance of the water – what shape would cut through the water easily?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en-US" sz="2000" dirty="0" smtClean="0">
                <a:latin typeface="Arial" charset="0"/>
                <a:cs typeface="Arial" charset="0"/>
              </a:rPr>
              <a:t>Don’t make the base too small or too narrow.</a:t>
            </a:r>
          </a:p>
          <a:p>
            <a:pPr>
              <a:spcAft>
                <a:spcPts val="600"/>
              </a:spcAft>
            </a:pPr>
            <a:r>
              <a:rPr lang="en-GB" altLang="en-US" sz="2000" dirty="0" smtClean="0">
                <a:latin typeface="Arial" charset="0"/>
                <a:cs typeface="Arial" charset="0"/>
              </a:rPr>
              <a:t>Make a prototype from card.</a:t>
            </a:r>
          </a:p>
          <a:p>
            <a:pPr>
              <a:spcAft>
                <a:spcPts val="600"/>
              </a:spcAft>
            </a:pPr>
            <a:endParaRPr lang="en-GB" altLang="en-US" sz="2700" dirty="0" smtClean="0">
              <a:latin typeface="Arial" charset="0"/>
              <a:cs typeface="Arial" charset="0"/>
            </a:endParaRPr>
          </a:p>
          <a:p>
            <a:endParaRPr lang="en-GB" altLang="en-US" sz="2400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GB" altLang="en-US" dirty="0" smtClean="0"/>
          </a:p>
          <a:p>
            <a:endParaRPr lang="en-GB" altLang="en-US" sz="2800" dirty="0" smtClean="0"/>
          </a:p>
        </p:txBody>
      </p:sp>
      <p:pic>
        <p:nvPicPr>
          <p:cNvPr id="1638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03" y="2950434"/>
            <a:ext cx="2663910" cy="181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803" y="4923943"/>
            <a:ext cx="2663910" cy="169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4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599599"/>
            <a:ext cx="9144000" cy="947738"/>
          </a:xfrm>
        </p:spPr>
        <p:txBody>
          <a:bodyPr/>
          <a:lstStyle/>
          <a:p>
            <a:r>
              <a:rPr lang="en-US" altLang="en-US" sz="4000" dirty="0">
                <a:latin typeface="Arial" charset="0"/>
                <a:cs typeface="Arial" charset="0"/>
              </a:rPr>
              <a:t>8</a:t>
            </a:r>
            <a:r>
              <a:rPr lang="en-US" altLang="en-US" sz="4000" dirty="0" smtClean="0">
                <a:latin typeface="Arial" charset="0"/>
                <a:cs typeface="Arial" charset="0"/>
              </a:rPr>
              <a:t>. Electrical parts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6724" y="2862122"/>
            <a:ext cx="7921625" cy="53736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000" dirty="0" smtClean="0">
                <a:latin typeface="Arial" charset="0"/>
                <a:cs typeface="Arial" charset="0"/>
              </a:rPr>
              <a:t>Name these electrical components:</a:t>
            </a:r>
            <a:endParaRPr lang="en-GB" altLang="en-US" sz="2000" dirty="0" smtClean="0"/>
          </a:p>
        </p:txBody>
      </p:sp>
      <p:pic>
        <p:nvPicPr>
          <p:cNvPr id="1741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169" y="3137136"/>
            <a:ext cx="919005" cy="1378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5981186"/>
            <a:ext cx="4816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169" y="4457004"/>
            <a:ext cx="1022194" cy="9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330" y="4511114"/>
            <a:ext cx="1189939" cy="94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539" y="4755850"/>
            <a:ext cx="1301071" cy="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262" y="6444736"/>
            <a:ext cx="4321175" cy="26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4306888"/>
            <a:ext cx="33655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594" y="3395384"/>
            <a:ext cx="1715230" cy="106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771" y="3348155"/>
            <a:ext cx="902608" cy="14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85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571500" y="2824779"/>
            <a:ext cx="809783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>
              <a:spcBef>
                <a:spcPct val="0"/>
              </a:spcBef>
              <a:defRPr/>
            </a:pPr>
            <a:r>
              <a:rPr lang="en-GB" altLang="en-US" sz="2000" dirty="0" smtClean="0">
                <a:latin typeface="Arial" charset="0"/>
                <a:cs typeface="Arial" charset="0"/>
              </a:rPr>
              <a:t>This shows the electrical circuit you will make:</a:t>
            </a:r>
          </a:p>
          <a:p>
            <a:pPr marL="342900" indent="-342900">
              <a:spcBef>
                <a:spcPct val="0"/>
              </a:spcBef>
              <a:defRPr/>
            </a:pPr>
            <a:endParaRPr lang="en-GB" altLang="en-US" sz="2000" dirty="0" smtClean="0">
              <a:latin typeface="Arial" charset="0"/>
              <a:cs typeface="Arial" charset="0"/>
            </a:endParaRPr>
          </a:p>
          <a:p>
            <a:pPr marL="342900" indent="-342900">
              <a:spcBef>
                <a:spcPct val="0"/>
              </a:spcBef>
              <a:defRPr/>
            </a:pPr>
            <a:endParaRPr lang="en-GB" altLang="en-US" sz="2000" dirty="0" smtClean="0">
              <a:latin typeface="Arial" charset="0"/>
              <a:cs typeface="Arial" charset="0"/>
            </a:endParaRPr>
          </a:p>
          <a:p>
            <a:pPr marL="342900" indent="-342900">
              <a:spcBef>
                <a:spcPct val="0"/>
              </a:spcBef>
              <a:defRPr/>
            </a:pPr>
            <a:endParaRPr lang="en-GB" altLang="en-US" sz="2000" dirty="0" smtClean="0">
              <a:latin typeface="Arial" charset="0"/>
              <a:cs typeface="Arial" charset="0"/>
            </a:endParaRPr>
          </a:p>
          <a:p>
            <a:pPr marL="342900" indent="-342900">
              <a:spcBef>
                <a:spcPct val="0"/>
              </a:spcBef>
              <a:defRPr/>
            </a:pPr>
            <a:endParaRPr lang="en-GB" altLang="en-US" sz="2000" dirty="0" smtClean="0">
              <a:latin typeface="Arial" charset="0"/>
              <a:cs typeface="Arial" charset="0"/>
            </a:endParaRPr>
          </a:p>
          <a:p>
            <a:pPr marL="342900" indent="-342900">
              <a:spcBef>
                <a:spcPct val="0"/>
              </a:spcBef>
              <a:defRPr/>
            </a:pPr>
            <a:endParaRPr lang="en-GB" altLang="en-US" sz="2000" dirty="0" smtClean="0">
              <a:latin typeface="Arial" charset="0"/>
              <a:cs typeface="Arial" charset="0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en-GB" altLang="en-US" sz="2000" dirty="0" smtClean="0">
                <a:latin typeface="Arial" charset="0"/>
                <a:cs typeface="Arial" charset="0"/>
              </a:rPr>
              <a:t>Using circuit symbols instead of actual components makes it easier to draw. </a:t>
            </a:r>
            <a:endParaRPr lang="en-GB" altLang="en-US" sz="2000" dirty="0" smtClean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altLang="en-US" sz="2400" dirty="0" smtClean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altLang="en-US" sz="2400" dirty="0" smtClean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altLang="en-US" sz="2400" dirty="0" smtClean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altLang="en-US" sz="2400" dirty="0" smtClean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altLang="en-US" sz="2400" dirty="0" smtClean="0"/>
          </a:p>
        </p:txBody>
      </p:sp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0" y="1698454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bg1"/>
                </a:solidFill>
                <a:latin typeface="Arial" charset="0"/>
                <a:cs typeface="Arial" charset="0"/>
              </a:rPr>
              <a:t>9</a:t>
            </a:r>
            <a:r>
              <a:rPr lang="en-US" altLang="en-US" sz="4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. </a:t>
            </a:r>
            <a:r>
              <a:rPr lang="en-US" altLang="en-US" sz="4000" dirty="0">
                <a:solidFill>
                  <a:schemeClr val="bg1"/>
                </a:solidFill>
                <a:latin typeface="Arial" charset="0"/>
                <a:cs typeface="Arial" charset="0"/>
              </a:rPr>
              <a:t>Electrical circuit</a:t>
            </a:r>
            <a:endParaRPr lang="en-GB" altLang="en-US" sz="4000" dirty="0">
              <a:solidFill>
                <a:schemeClr val="bg1"/>
              </a:solidFill>
            </a:endParaRPr>
          </a:p>
        </p:txBody>
      </p:sp>
      <p:pic>
        <p:nvPicPr>
          <p:cNvPr id="1843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891" y="3202894"/>
            <a:ext cx="2902015" cy="152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825" y="5025381"/>
            <a:ext cx="3190661" cy="160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1"/>
          <p:cNvSpPr txBox="1">
            <a:spLocks noChangeArrowheads="1"/>
          </p:cNvSpPr>
          <p:nvPr/>
        </p:nvSpPr>
        <p:spPr bwMode="auto">
          <a:xfrm>
            <a:off x="3676453" y="6520216"/>
            <a:ext cx="1008062" cy="21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</p:spTree>
    <p:extLst>
      <p:ext uri="{BB962C8B-B14F-4D97-AF65-F5344CB8AC3E}">
        <p14:creationId xmlns:p14="http://schemas.microsoft.com/office/powerpoint/2010/main" val="84732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570706" y="2864879"/>
            <a:ext cx="80978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Arial" charset="0"/>
                <a:cs typeface="Arial" charset="0"/>
              </a:rPr>
              <a:t>If batteries are ‘short-circuited’ they can get very hot</a:t>
            </a:r>
            <a:r>
              <a:rPr lang="en-GB" altLang="en-US" sz="2000" dirty="0" smtClean="0">
                <a:latin typeface="Arial" charset="0"/>
                <a:cs typeface="Arial" charset="0"/>
              </a:rPr>
              <a:t>. Do </a:t>
            </a:r>
            <a:r>
              <a:rPr lang="en-GB" altLang="en-US" sz="2000" dirty="0">
                <a:latin typeface="Arial" charset="0"/>
                <a:cs typeface="Arial" charset="0"/>
              </a:rPr>
              <a:t>not connect the bare </a:t>
            </a:r>
            <a:r>
              <a:rPr lang="en-GB" altLang="en-US" sz="2000" dirty="0" smtClean="0">
                <a:latin typeface="Arial" charset="0"/>
                <a:cs typeface="Arial" charset="0"/>
              </a:rPr>
              <a:t>metal ends </a:t>
            </a:r>
            <a:r>
              <a:rPr lang="en-GB" altLang="en-US" sz="2000" dirty="0">
                <a:latin typeface="Arial" charset="0"/>
                <a:cs typeface="Arial" charset="0"/>
              </a:rPr>
              <a:t>of the wires from the battery directly together; they must be connected across the motor. Also</a:t>
            </a:r>
            <a:r>
              <a:rPr lang="en-GB" altLang="en-US" sz="2000" dirty="0" smtClean="0">
                <a:latin typeface="Arial" charset="0"/>
                <a:cs typeface="Arial" charset="0"/>
              </a:rPr>
              <a:t>:</a:t>
            </a:r>
            <a:endParaRPr lang="en-GB" altLang="en-US" sz="2000" dirty="0">
              <a:latin typeface="Arial" charset="0"/>
              <a:cs typeface="Arial" charset="0"/>
            </a:endParaRPr>
          </a:p>
        </p:txBody>
      </p:sp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1" y="1696437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10. Avoiding short circuits</a:t>
            </a:r>
            <a:endParaRPr lang="en-GB" altLang="en-US" sz="4000" dirty="0">
              <a:solidFill>
                <a:schemeClr val="bg1"/>
              </a:solidFill>
            </a:endParaRPr>
          </a:p>
        </p:txBody>
      </p:sp>
      <p:pic>
        <p:nvPicPr>
          <p:cNvPr id="2048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89002" y="5613444"/>
            <a:ext cx="3548191" cy="65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630" y="4176428"/>
            <a:ext cx="3914937" cy="72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72998" y="3991755"/>
            <a:ext cx="4516004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latin typeface="Arial" charset="0"/>
                <a:cs typeface="Arial" charset="0"/>
              </a:rPr>
              <a:t>Tie </a:t>
            </a:r>
            <a:r>
              <a:rPr lang="en-GB" altLang="en-US" sz="2000" dirty="0">
                <a:latin typeface="Arial" charset="0"/>
                <a:cs typeface="Arial" charset="0"/>
              </a:rPr>
              <a:t>the black wire and the red wire from the battery clip in a reef knot to stop the bare ends touching. 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latin typeface="Arial" charset="0"/>
                <a:cs typeface="Arial" charset="0"/>
              </a:rPr>
              <a:t>Make </a:t>
            </a:r>
            <a:r>
              <a:rPr lang="en-GB" altLang="en-US" sz="2000" dirty="0">
                <a:latin typeface="Arial" charset="0"/>
                <a:cs typeface="Arial" charset="0"/>
              </a:rPr>
              <a:t>sure the plastic sleeves cover the crocodile clips as shown here, to help prevent short-circuits if the clips touch.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0757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07267"/>
            <a:ext cx="9143999" cy="1143000"/>
          </a:xfrm>
        </p:spPr>
        <p:txBody>
          <a:bodyPr/>
          <a:lstStyle/>
          <a:p>
            <a:r>
              <a:rPr lang="en-GB" altLang="en-US" sz="3200" dirty="0" smtClean="0">
                <a:latin typeface="Arial" charset="0"/>
                <a:cs typeface="Arial" charset="0"/>
              </a:rPr>
              <a:t> </a:t>
            </a:r>
            <a:r>
              <a:rPr lang="en-GB" altLang="en-US" sz="4000" dirty="0" smtClean="0">
                <a:latin typeface="Arial" charset="0"/>
                <a:cs typeface="Arial" charset="0"/>
              </a:rPr>
              <a:t>11.</a:t>
            </a:r>
            <a:r>
              <a:rPr lang="en-GB" altLang="en-US" sz="3200" dirty="0" smtClean="0">
                <a:latin typeface="Arial" charset="0"/>
                <a:cs typeface="Arial" charset="0"/>
              </a:rPr>
              <a:t> </a:t>
            </a:r>
            <a:r>
              <a:rPr lang="en-GB" altLang="en-US" sz="4000" dirty="0" smtClean="0">
                <a:latin typeface="Arial" charset="0"/>
                <a:cs typeface="Arial" charset="0"/>
              </a:rPr>
              <a:t>Making your circuit</a:t>
            </a:r>
            <a:endParaRPr lang="en-US" altLang="en-US" sz="4000" dirty="0" smtClean="0">
              <a:latin typeface="Arial" charset="0"/>
              <a:cs typeface="Arial" charset="0"/>
            </a:endParaRP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735779"/>
            <a:ext cx="8748712" cy="4986337"/>
          </a:xfrm>
        </p:spPr>
        <p:txBody>
          <a:bodyPr/>
          <a:lstStyle/>
          <a:p>
            <a:r>
              <a:rPr lang="en-GB" altLang="en-US" sz="2000" dirty="0" smtClean="0">
                <a:latin typeface="Arial" charset="0"/>
                <a:cs typeface="Arial" charset="0"/>
              </a:rPr>
              <a:t>Collect your electrical components (see your workbook)</a:t>
            </a:r>
          </a:p>
          <a:p>
            <a:r>
              <a:rPr lang="en-GB" altLang="en-US" sz="2000" dirty="0" smtClean="0">
                <a:latin typeface="Arial" charset="0"/>
                <a:cs typeface="Arial" charset="0"/>
              </a:rPr>
              <a:t>Tie the black and red wires from the snap battery connector in a reef knot then push the connector firmly onto the battery holder.</a:t>
            </a:r>
          </a:p>
          <a:p>
            <a:r>
              <a:rPr lang="en-GB" altLang="en-US" sz="2000" dirty="0" smtClean="0">
                <a:latin typeface="Arial" charset="0"/>
                <a:cs typeface="Arial" charset="0"/>
              </a:rPr>
              <a:t>Lay out your components in a triangle and connect up the circuit.</a:t>
            </a:r>
          </a:p>
          <a:p>
            <a:r>
              <a:rPr lang="en-GB" altLang="en-US" sz="2000" dirty="0" smtClean="0">
                <a:latin typeface="Arial" charset="0"/>
                <a:cs typeface="Arial" charset="0"/>
              </a:rPr>
              <a:t>Clip crocodile leads onto bare metal, not onto plastic insulation! </a:t>
            </a:r>
          </a:p>
          <a:p>
            <a:r>
              <a:rPr lang="en-GB" altLang="en-US" sz="2000" dirty="0" smtClean="0">
                <a:latin typeface="Arial" charset="0"/>
                <a:cs typeface="Arial" charset="0"/>
              </a:rPr>
              <a:t>Fit the cells into the battery holder (the right way round). Switch on and check the motor shaft rotates, then switch off.</a:t>
            </a:r>
          </a:p>
          <a:p>
            <a:endParaRPr lang="en-US" altLang="en-US" sz="2500" dirty="0" smtClean="0">
              <a:latin typeface="Arial" charset="0"/>
              <a:cs typeface="Arial" charset="0"/>
            </a:endParaRPr>
          </a:p>
        </p:txBody>
      </p:sp>
      <p:pic>
        <p:nvPicPr>
          <p:cNvPr id="2150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815" y="5277102"/>
            <a:ext cx="2360142" cy="155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003" y="5301816"/>
            <a:ext cx="3070609" cy="149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58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2278" y="1464663"/>
            <a:ext cx="5972175" cy="1143000"/>
          </a:xfrm>
        </p:spPr>
        <p:txBody>
          <a:bodyPr>
            <a:normAutofit fontScale="90000"/>
          </a:bodyPr>
          <a:lstStyle/>
          <a:p>
            <a:r>
              <a:rPr lang="en-GB" altLang="en-US" sz="4000" dirty="0" smtClean="0">
                <a:latin typeface="Arial" charset="0"/>
                <a:cs typeface="Arial" charset="0"/>
              </a:rPr>
              <a:t>12. Making your boat base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848446"/>
            <a:ext cx="8064500" cy="2403475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en-GB" altLang="en-US" sz="2000" dirty="0" smtClean="0">
                <a:latin typeface="Arial" charset="0"/>
                <a:cs typeface="Arial" charset="0"/>
              </a:rPr>
              <a:t>Draw round your prototype on one of your pieces of polystyrene foam with a felt tip pen.</a:t>
            </a:r>
          </a:p>
          <a:p>
            <a:pPr>
              <a:spcAft>
                <a:spcPts val="1200"/>
              </a:spcAft>
              <a:defRPr/>
            </a:pPr>
            <a:r>
              <a:rPr lang="en-GB" altLang="en-US" sz="2000" dirty="0" smtClean="0">
                <a:latin typeface="Arial" charset="0"/>
                <a:cs typeface="Arial" charset="0"/>
              </a:rPr>
              <a:t>Check your design with an adult then cut it out using large scissors.</a:t>
            </a:r>
          </a:p>
          <a:p>
            <a:pPr>
              <a:spcAft>
                <a:spcPts val="1200"/>
              </a:spcAft>
              <a:defRPr/>
            </a:pPr>
            <a:r>
              <a:rPr lang="en-GB" altLang="en-US" sz="2000" dirty="0" smtClean="0">
                <a:latin typeface="Arial" charset="0"/>
                <a:cs typeface="Arial" charset="0"/>
              </a:rPr>
              <a:t>Place this on a second piece of polystyrene foam, draw round it and then cut it out.</a:t>
            </a:r>
          </a:p>
          <a:p>
            <a:pPr>
              <a:spcAft>
                <a:spcPts val="1200"/>
              </a:spcAft>
              <a:defRPr/>
            </a:pPr>
            <a:r>
              <a:rPr lang="en-GB" altLang="en-US" sz="2000" dirty="0" smtClean="0">
                <a:latin typeface="Arial" charset="0"/>
                <a:cs typeface="Arial" charset="0"/>
              </a:rPr>
              <a:t>Glue the two pieces together.</a:t>
            </a:r>
          </a:p>
          <a:p>
            <a:pPr marL="0" indent="0">
              <a:buFontTx/>
              <a:buNone/>
              <a:defRPr/>
            </a:pPr>
            <a:endParaRPr lang="en-GB" alt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011" y="4686388"/>
            <a:ext cx="3917093" cy="165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3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82553"/>
            <a:ext cx="9143999" cy="1143000"/>
          </a:xfrm>
        </p:spPr>
        <p:txBody>
          <a:bodyPr/>
          <a:lstStyle/>
          <a:p>
            <a:r>
              <a:rPr lang="en-GB" altLang="en-US" sz="4000" dirty="0" smtClean="0">
                <a:latin typeface="Arial" charset="0"/>
                <a:cs typeface="Arial" charset="0"/>
              </a:rPr>
              <a:t>13. Making your boat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48" y="3036502"/>
            <a:ext cx="4402955" cy="3549649"/>
          </a:xfrm>
        </p:spPr>
        <p:txBody>
          <a:bodyPr/>
          <a:lstStyle/>
          <a:p>
            <a:r>
              <a:rPr lang="en-GB" altLang="en-US" sz="2000" dirty="0" smtClean="0">
                <a:latin typeface="Arial" charset="0"/>
                <a:cs typeface="Arial" charset="0"/>
              </a:rPr>
              <a:t>Clip the motor into the motor mount.</a:t>
            </a:r>
          </a:p>
          <a:p>
            <a:r>
              <a:rPr lang="en-GB" altLang="en-US" sz="2000" dirty="0" smtClean="0">
                <a:latin typeface="Arial" charset="0"/>
                <a:cs typeface="Arial" charset="0"/>
              </a:rPr>
              <a:t>Lay out your electrical parts on your base, making sure the centre of gravity is near the middle. </a:t>
            </a:r>
          </a:p>
          <a:p>
            <a:r>
              <a:rPr lang="en-GB" altLang="en-US" sz="2000" dirty="0" smtClean="0">
                <a:latin typeface="Arial" charset="0"/>
                <a:cs typeface="Arial" charset="0"/>
              </a:rPr>
              <a:t>Mark the positions with felt tip pen.</a:t>
            </a:r>
          </a:p>
          <a:p>
            <a:r>
              <a:rPr lang="en-GB" altLang="en-US" sz="2000" dirty="0" smtClean="0">
                <a:latin typeface="Arial" charset="0"/>
                <a:cs typeface="Arial" charset="0"/>
              </a:rPr>
              <a:t>Seal your battery inside the plastic bag, with the wires sticking out. This is to help prevent it getting wet.</a:t>
            </a:r>
          </a:p>
          <a:p>
            <a:endParaRPr lang="en-GB" alt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704" y="4346635"/>
            <a:ext cx="3608172" cy="20688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704" y="2833619"/>
            <a:ext cx="3608173" cy="139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0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77963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dirty="0" smtClean="0">
                <a:latin typeface="Arial" charset="0"/>
                <a:cs typeface="Arial" charset="0"/>
              </a:rPr>
              <a:t>14. Keeping your electrical parts dry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2358" y="3002005"/>
            <a:ext cx="3756583" cy="32813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altLang="en-US" sz="2000" dirty="0" smtClean="0">
                <a:latin typeface="Arial" charset="0"/>
                <a:cs typeface="Arial" charset="0"/>
              </a:rPr>
              <a:t>Make a double thickness raised platform out of polystyrene foam offcuts to stick the battery on. This is to help stop it getting wet.</a:t>
            </a:r>
          </a:p>
          <a:p>
            <a:pPr>
              <a:spcAft>
                <a:spcPts val="600"/>
              </a:spcAft>
            </a:pPr>
            <a:r>
              <a:rPr lang="en-GB" altLang="en-US" sz="2000" dirty="0" smtClean="0">
                <a:latin typeface="Arial" charset="0"/>
                <a:cs typeface="Arial" charset="0"/>
              </a:rPr>
              <a:t>Make a raised platform for the switch as well.</a:t>
            </a:r>
          </a:p>
          <a:p>
            <a:pPr>
              <a:spcAft>
                <a:spcPts val="600"/>
              </a:spcAft>
            </a:pPr>
            <a:r>
              <a:rPr lang="en-GB" altLang="en-US" sz="2000" dirty="0" smtClean="0">
                <a:latin typeface="Arial" charset="0"/>
                <a:cs typeface="Arial" charset="0"/>
              </a:rPr>
              <a:t>Glue these onto the boat base, then glue the battery and switch onto them.</a:t>
            </a:r>
          </a:p>
          <a:p>
            <a:pPr>
              <a:spcAft>
                <a:spcPts val="600"/>
              </a:spcAft>
            </a:pPr>
            <a:endParaRPr lang="en-GB" altLang="en-US" sz="2600" dirty="0" smtClean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146" y="3171929"/>
            <a:ext cx="3991232" cy="1758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146" y="5214542"/>
            <a:ext cx="3991232" cy="141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6562" y="1719434"/>
            <a:ext cx="8847438" cy="1222375"/>
          </a:xfrm>
          <a:prstGeom prst="rect">
            <a:avLst/>
          </a:prstGeom>
        </p:spPr>
        <p:txBody>
          <a:bodyPr/>
          <a:lstStyle/>
          <a:p>
            <a:pPr marL="0" indent="0" algn="ctr">
              <a:buFontTx/>
              <a:buNone/>
            </a:pPr>
            <a:r>
              <a:rPr lang="en-GB" altLang="en-US" sz="4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Design, build and test a fan boat</a:t>
            </a:r>
            <a:endParaRPr lang="en-US" altLang="en-US" sz="40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1337" y="3264545"/>
            <a:ext cx="202650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3161" y="3264545"/>
            <a:ext cx="2248930" cy="2663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813" y="3264545"/>
            <a:ext cx="3108141" cy="266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0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39468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dirty="0" smtClean="0">
                <a:latin typeface="Arial" charset="0"/>
                <a:cs typeface="Arial" charset="0"/>
              </a:rPr>
              <a:t>15. Assembling your fan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468311" y="2819447"/>
            <a:ext cx="5141655" cy="394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Stick </a:t>
            </a:r>
            <a:r>
              <a:rPr lang="en-GB" altLang="en-US" sz="2000" dirty="0" smtClean="0">
                <a:latin typeface="Arial" charset="0"/>
                <a:cs typeface="Arial" charset="0"/>
              </a:rPr>
              <a:t>your cotton reels onto your boat base, one on top of the other. </a:t>
            </a:r>
            <a:endParaRPr lang="en-GB" altLang="en-US" sz="2000" dirty="0">
              <a:latin typeface="Arial" charset="0"/>
              <a:cs typeface="Arial" charset="0"/>
            </a:endParaRPr>
          </a:p>
          <a:p>
            <a:pPr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Remove the plastic film from the motor mount sticky pad, and stick it to the top of the cotton reel stack. </a:t>
            </a:r>
          </a:p>
          <a:p>
            <a:pPr>
              <a:spcAft>
                <a:spcPts val="600"/>
              </a:spcAft>
            </a:pPr>
            <a:r>
              <a:rPr lang="en-GB" altLang="en-US" sz="2000" dirty="0" smtClean="0">
                <a:latin typeface="Arial" charset="0"/>
                <a:cs typeface="Arial" charset="0"/>
              </a:rPr>
              <a:t>Hold the motor and press </a:t>
            </a:r>
            <a:r>
              <a:rPr lang="en-GB" altLang="en-US" sz="2000" dirty="0">
                <a:latin typeface="Arial" charset="0"/>
                <a:cs typeface="Arial" charset="0"/>
              </a:rPr>
              <a:t>the propeller onto the motor </a:t>
            </a:r>
            <a:r>
              <a:rPr lang="en-GB" altLang="en-US" sz="2000" dirty="0" smtClean="0">
                <a:latin typeface="Arial" charset="0"/>
                <a:cs typeface="Arial" charset="0"/>
              </a:rPr>
              <a:t>shaft. </a:t>
            </a:r>
          </a:p>
          <a:p>
            <a:pPr>
              <a:spcAft>
                <a:spcPts val="600"/>
              </a:spcAft>
            </a:pPr>
            <a:r>
              <a:rPr lang="en-GB" altLang="en-US" sz="2000" dirty="0" smtClean="0">
                <a:latin typeface="Arial" charset="0"/>
                <a:cs typeface="Arial" charset="0"/>
              </a:rPr>
              <a:t>Turn the propeller all the way round with your finger to check it doesn’t </a:t>
            </a:r>
            <a:r>
              <a:rPr lang="en-GB" altLang="en-US" sz="2000" dirty="0">
                <a:latin typeface="Arial" charset="0"/>
                <a:cs typeface="Arial" charset="0"/>
              </a:rPr>
              <a:t>touch the cotton </a:t>
            </a:r>
            <a:r>
              <a:rPr lang="en-GB" altLang="en-US" sz="2000" dirty="0" smtClean="0">
                <a:latin typeface="Arial" charset="0"/>
                <a:cs typeface="Arial" charset="0"/>
              </a:rPr>
              <a:t>reels. </a:t>
            </a:r>
            <a:endParaRPr lang="en-GB" altLang="en-US" sz="2800" dirty="0"/>
          </a:p>
          <a:p>
            <a:pPr>
              <a:spcAft>
                <a:spcPts val="600"/>
              </a:spcAft>
            </a:pPr>
            <a:endParaRPr lang="en-GB" altLang="en-US" sz="2000" dirty="0">
              <a:latin typeface="Arial" charset="0"/>
              <a:cs typeface="Arial" charset="0"/>
            </a:endParaRPr>
          </a:p>
        </p:txBody>
      </p:sp>
      <p:pic>
        <p:nvPicPr>
          <p:cNvPr id="24581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40162" y="4941133"/>
            <a:ext cx="2022817" cy="177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179" y="2806038"/>
            <a:ext cx="3002690" cy="210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77963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dirty="0" smtClean="0">
                <a:latin typeface="Arial" charset="0"/>
                <a:cs typeface="Arial" charset="0"/>
              </a:rPr>
              <a:t>16. Completing your boat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207" y="2927865"/>
            <a:ext cx="4189069" cy="360885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altLang="en-US" sz="2000" dirty="0" smtClean="0">
                <a:latin typeface="Arial" charset="0"/>
                <a:cs typeface="Arial" charset="0"/>
              </a:rPr>
              <a:t>Fold the crocodile leads neatly and tape them together. </a:t>
            </a:r>
          </a:p>
          <a:p>
            <a:pPr>
              <a:spcAft>
                <a:spcPts val="600"/>
              </a:spcAft>
            </a:pPr>
            <a:r>
              <a:rPr lang="en-GB" altLang="en-US" sz="2000" dirty="0" smtClean="0">
                <a:latin typeface="Arial" charset="0"/>
                <a:cs typeface="Arial" charset="0"/>
              </a:rPr>
              <a:t>Make a pilot for your boat using a pine cone and wiggly eyes.</a:t>
            </a:r>
          </a:p>
          <a:p>
            <a:pPr>
              <a:spcAft>
                <a:spcPts val="600"/>
              </a:spcAft>
            </a:pPr>
            <a:r>
              <a:rPr lang="en-GB" altLang="en-US" sz="2000" dirty="0" smtClean="0">
                <a:latin typeface="Arial" charset="0"/>
                <a:cs typeface="Arial" charset="0"/>
              </a:rPr>
              <a:t>Add any other features you had planned such as sides, a motor house, fins etc. But make sure you don’t block the airflow to the fan.</a:t>
            </a:r>
          </a:p>
          <a:p>
            <a:pPr>
              <a:spcAft>
                <a:spcPts val="600"/>
              </a:spcAft>
            </a:pPr>
            <a:r>
              <a:rPr lang="en-GB" altLang="en-US" sz="2000" dirty="0" smtClean="0">
                <a:latin typeface="Arial" charset="0"/>
                <a:cs typeface="Arial" charset="0"/>
              </a:rPr>
              <a:t>Decorate your boat.  </a:t>
            </a:r>
          </a:p>
          <a:p>
            <a:pPr>
              <a:spcAft>
                <a:spcPts val="600"/>
              </a:spcAft>
            </a:pPr>
            <a:endParaRPr lang="en-GB" altLang="en-US" sz="2600" dirty="0" smtClean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7762" y="2854411"/>
            <a:ext cx="3154218" cy="36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8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13102"/>
            <a:ext cx="9143999" cy="1143000"/>
          </a:xfrm>
        </p:spPr>
        <p:txBody>
          <a:bodyPr/>
          <a:lstStyle/>
          <a:p>
            <a:r>
              <a:rPr lang="en-GB" altLang="en-US" dirty="0" smtClean="0">
                <a:latin typeface="Arial" charset="0"/>
                <a:cs typeface="Arial" charset="0"/>
              </a:rPr>
              <a:t>17. Testing your boat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2358" y="2774134"/>
            <a:ext cx="8119971" cy="389851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altLang="en-US" sz="2000" dirty="0" smtClean="0">
                <a:latin typeface="Arial" charset="0"/>
                <a:cs typeface="Arial" charset="0"/>
              </a:rPr>
              <a:t>Switch on. If the propeller isn’t spinning can you work out why not? Is it catching on the cotton reels? Has a connection come loose? </a:t>
            </a:r>
          </a:p>
          <a:p>
            <a:pPr>
              <a:spcAft>
                <a:spcPts val="1200"/>
              </a:spcAft>
            </a:pPr>
            <a:r>
              <a:rPr lang="en-GB" altLang="en-US" sz="2000" dirty="0" smtClean="0">
                <a:latin typeface="Arial" charset="0"/>
                <a:cs typeface="Arial" charset="0"/>
              </a:rPr>
              <a:t>Try out your boat in the water tray.</a:t>
            </a:r>
          </a:p>
          <a:p>
            <a:pPr>
              <a:spcAft>
                <a:spcPts val="1200"/>
              </a:spcAft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>
              <a:spcAft>
                <a:spcPts val="1200"/>
              </a:spcAft>
            </a:pPr>
            <a:endParaRPr lang="en-GB" altLang="en-US" sz="2000" dirty="0" smtClean="0">
              <a:latin typeface="Arial" charset="0"/>
              <a:cs typeface="Arial" charset="0"/>
            </a:endParaRPr>
          </a:p>
          <a:p>
            <a:pPr>
              <a:spcAft>
                <a:spcPts val="1200"/>
              </a:spcAft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>
              <a:spcAft>
                <a:spcPts val="1200"/>
              </a:spcAft>
            </a:pPr>
            <a:r>
              <a:rPr lang="en-GB" altLang="en-US" sz="2000" dirty="0" smtClean="0">
                <a:latin typeface="Arial" charset="0"/>
                <a:cs typeface="Arial" charset="0"/>
              </a:rPr>
              <a:t>Your propeller will fit either way round on your motor. It works much better one way than the other. Can you work out which way is best? </a:t>
            </a:r>
            <a:endParaRPr lang="en-GB" altLang="en-US" sz="2000" dirty="0">
              <a:latin typeface="Arial" charset="0"/>
              <a:cs typeface="Arial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GB" altLang="en-US" sz="2000" dirty="0" smtClean="0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205" y="3599280"/>
            <a:ext cx="3696124" cy="2097187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4933" y="4137498"/>
            <a:ext cx="4212431" cy="30953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GB" altLang="en-US" sz="2000" dirty="0" smtClean="0">
                <a:latin typeface="Arial" charset="0"/>
                <a:cs typeface="Arial" charset="0"/>
              </a:rPr>
              <a:t>Is the boat going forwards or backwards? If it is going the wrong way you could swap over the crocodile clips attached to the motor contacts. </a:t>
            </a:r>
          </a:p>
          <a:p>
            <a:pPr>
              <a:spcAft>
                <a:spcPts val="1200"/>
              </a:spcAft>
            </a:pPr>
            <a:endParaRPr lang="en-GB" altLang="en-US" sz="26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05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11386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dirty="0" smtClean="0">
                <a:latin typeface="Arial" charset="0"/>
                <a:cs typeface="Arial" charset="0"/>
              </a:rPr>
              <a:t>18. Improving your boat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7644" y="2903538"/>
            <a:ext cx="8424862" cy="4752975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GB" altLang="en-US" sz="2000" dirty="0" smtClean="0">
                <a:latin typeface="Arial" charset="0"/>
                <a:cs typeface="Arial" charset="0"/>
              </a:rPr>
              <a:t>Does your boat meet your design criteria? </a:t>
            </a:r>
          </a:p>
          <a:p>
            <a:pPr>
              <a:spcAft>
                <a:spcPts val="1000"/>
              </a:spcAft>
            </a:pPr>
            <a:r>
              <a:rPr lang="en-GB" altLang="en-US" sz="2000" dirty="0" smtClean="0">
                <a:latin typeface="Arial" charset="0"/>
                <a:cs typeface="Arial" charset="0"/>
              </a:rPr>
              <a:t>Compare your boat with other boats. </a:t>
            </a:r>
          </a:p>
          <a:p>
            <a:pPr>
              <a:spcAft>
                <a:spcPts val="1000"/>
              </a:spcAft>
            </a:pPr>
            <a:r>
              <a:rPr lang="en-GB" altLang="en-US" sz="2000" dirty="0" smtClean="0">
                <a:latin typeface="Arial" charset="0"/>
                <a:cs typeface="Arial" charset="0"/>
              </a:rPr>
              <a:t>Ask others what they think of your boat, and whether they feel it could be improved.</a:t>
            </a:r>
          </a:p>
          <a:p>
            <a:pPr>
              <a:spcAft>
                <a:spcPts val="1000"/>
              </a:spcAft>
            </a:pPr>
            <a:r>
              <a:rPr lang="en-GB" altLang="en-US" sz="2000" dirty="0" smtClean="0">
                <a:latin typeface="Arial" charset="0"/>
                <a:cs typeface="Arial" charset="0"/>
              </a:rPr>
              <a:t>Are there any modifications you want to make? </a:t>
            </a:r>
          </a:p>
          <a:p>
            <a:pPr>
              <a:spcAft>
                <a:spcPts val="1000"/>
              </a:spcAft>
            </a:pPr>
            <a:r>
              <a:rPr lang="en-GB" altLang="en-US" sz="2000" dirty="0" smtClean="0">
                <a:latin typeface="Arial" charset="0"/>
                <a:cs typeface="Arial" charset="0"/>
              </a:rPr>
              <a:t>Try out your boat after making any changes to see if they have made a difference.</a:t>
            </a:r>
          </a:p>
          <a:p>
            <a:pPr>
              <a:spcAft>
                <a:spcPts val="1000"/>
              </a:spcAft>
            </a:pPr>
            <a:r>
              <a:rPr lang="en-GB" altLang="en-US" sz="2000" dirty="0" smtClean="0">
                <a:latin typeface="Arial" charset="0"/>
                <a:cs typeface="Arial" charset="0"/>
              </a:rPr>
              <a:t>Clean up thoroughly, then complete your workbook.</a:t>
            </a:r>
          </a:p>
          <a:p>
            <a:pPr>
              <a:buFontTx/>
              <a:buNone/>
            </a:pPr>
            <a:r>
              <a:rPr lang="en-GB" altLang="en-US" sz="2600" dirty="0" smtClean="0">
                <a:latin typeface="Arial" charset="0"/>
                <a:cs typeface="Arial" charset="0"/>
              </a:rPr>
              <a:t>.</a:t>
            </a:r>
            <a:endParaRPr lang="en-US" altLang="en-US" sz="26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76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1479851"/>
            <a:ext cx="9143999" cy="1143000"/>
          </a:xfrm>
        </p:spPr>
        <p:txBody>
          <a:bodyPr/>
          <a:lstStyle/>
          <a:p>
            <a:r>
              <a:rPr lang="en-GB" altLang="en-US" sz="4000" dirty="0" smtClean="0">
                <a:latin typeface="Arial" charset="0"/>
                <a:cs typeface="Arial" charset="0"/>
              </a:rPr>
              <a:t>19. Plenary</a:t>
            </a: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539750" y="2728532"/>
            <a:ext cx="828040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Arial" charset="0"/>
                <a:cs typeface="Arial" charset="0"/>
              </a:rPr>
              <a:t>Discuss how the activity went and what you have learnt.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Arial" charset="0"/>
                <a:cs typeface="Arial" charset="0"/>
              </a:rPr>
              <a:t>What difficulties did you encounter and how did you overcome them</a:t>
            </a:r>
            <a:r>
              <a:rPr lang="en-GB" altLang="en-US" sz="2000" dirty="0" smtClean="0">
                <a:latin typeface="Arial" charset="0"/>
                <a:cs typeface="Arial" charset="0"/>
              </a:rPr>
              <a:t>?</a:t>
            </a: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Arial" charset="0"/>
                <a:cs typeface="Arial" charset="0"/>
              </a:rPr>
              <a:t>What would you do differently if you were starting again?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Arial" charset="0"/>
                <a:cs typeface="Arial" charset="0"/>
              </a:rPr>
              <a:t>What have you learnt about:</a:t>
            </a:r>
          </a:p>
          <a:p>
            <a:pPr>
              <a:spcBef>
                <a:spcPct val="0"/>
              </a:spcBef>
              <a:buNone/>
            </a:pPr>
            <a:r>
              <a:rPr lang="en-GB" altLang="en-US" sz="2000" dirty="0">
                <a:latin typeface="Arial" charset="0"/>
                <a:cs typeface="Arial" charset="0"/>
              </a:rPr>
              <a:t>	Electric circuits?</a:t>
            </a:r>
          </a:p>
          <a:p>
            <a:pPr>
              <a:spcBef>
                <a:spcPct val="0"/>
              </a:spcBef>
              <a:buNone/>
            </a:pPr>
            <a:r>
              <a:rPr lang="en-GB" altLang="en-US" sz="2000" dirty="0">
                <a:latin typeface="Arial" charset="0"/>
                <a:cs typeface="Arial" charset="0"/>
              </a:rPr>
              <a:t>	Forces acting on a fan boat?</a:t>
            </a:r>
          </a:p>
          <a:p>
            <a:pPr>
              <a:spcBef>
                <a:spcPct val="0"/>
              </a:spcBef>
              <a:buNone/>
            </a:pPr>
            <a:r>
              <a:rPr lang="en-GB" altLang="en-US" sz="2000" dirty="0">
                <a:latin typeface="Arial" charset="0"/>
                <a:cs typeface="Arial" charset="0"/>
              </a:rPr>
              <a:t>	Using materials for particular purposes?</a:t>
            </a:r>
          </a:p>
          <a:p>
            <a:pPr>
              <a:spcBef>
                <a:spcPct val="0"/>
              </a:spcBef>
              <a:buNone/>
            </a:pPr>
            <a:r>
              <a:rPr lang="en-GB" altLang="en-US" sz="2000" dirty="0">
                <a:latin typeface="Arial" charset="0"/>
                <a:cs typeface="Arial" charset="0"/>
              </a:rPr>
              <a:t>	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Arial" charset="0"/>
                <a:cs typeface="Arial" charset="0"/>
              </a:rPr>
              <a:t>What did you enjoy most about the activity?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200" dirty="0"/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0928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1479851"/>
            <a:ext cx="9143999" cy="1143000"/>
          </a:xfrm>
        </p:spPr>
        <p:txBody>
          <a:bodyPr/>
          <a:lstStyle/>
          <a:p>
            <a:r>
              <a:rPr lang="en-GB" altLang="en-US" sz="4000" dirty="0" smtClean="0">
                <a:latin typeface="Arial" charset="0"/>
                <a:cs typeface="Arial" charset="0"/>
              </a:rPr>
              <a:t>More fun TTS class kits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410" y="2990328"/>
            <a:ext cx="3319453" cy="26474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002685"/>
            <a:ext cx="1839974" cy="26441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810" y="3076659"/>
            <a:ext cx="2656704" cy="2656704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70090" y="5854789"/>
            <a:ext cx="828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latin typeface="Arial" charset="0"/>
                <a:cs typeface="Arial" charset="0"/>
              </a:rPr>
              <a:t>Make your own light	  Fairground rides	     Motorised vehicles</a:t>
            </a:r>
            <a:endParaRPr lang="en-GB" altLang="en-US" sz="2000" dirty="0"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9054" y="6415540"/>
            <a:ext cx="3892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Copyright © Caroline Alliston 2017 </a:t>
            </a:r>
          </a:p>
          <a:p>
            <a:r>
              <a:rPr lang="en-GB" dirty="0"/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599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36149" y="1309816"/>
            <a:ext cx="6119812" cy="1470025"/>
          </a:xfrm>
        </p:spPr>
        <p:txBody>
          <a:bodyPr/>
          <a:lstStyle/>
          <a:p>
            <a:r>
              <a:rPr lang="en-GB" altLang="en-US" sz="4000" dirty="0" smtClean="0">
                <a:latin typeface="Arial" charset="0"/>
                <a:cs typeface="Arial" charset="0"/>
              </a:rPr>
              <a:t>Plan for the day</a:t>
            </a:r>
            <a:endParaRPr lang="en-US" altLang="en-US" sz="4000" dirty="0" smtClean="0">
              <a:latin typeface="Arial" charset="0"/>
              <a:cs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11188" y="2730843"/>
            <a:ext cx="8125039" cy="3781167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1800" dirty="0" smtClean="0">
                <a:latin typeface="Arial" charset="0"/>
                <a:cs typeface="Arial" charset="0"/>
              </a:rPr>
              <a:t>Morning</a:t>
            </a:r>
          </a:p>
          <a:p>
            <a:pPr>
              <a:defRPr/>
            </a:pPr>
            <a:r>
              <a:rPr lang="en-US" altLang="en-US" sz="2000" dirty="0" smtClean="0">
                <a:latin typeface="Arial" charset="0"/>
                <a:cs typeface="Arial" charset="0"/>
              </a:rPr>
              <a:t>Introduction &amp; safety briefing</a:t>
            </a:r>
          </a:p>
          <a:p>
            <a:pPr>
              <a:defRPr/>
            </a:pPr>
            <a:r>
              <a:rPr lang="en-US" altLang="en-US" sz="2000" dirty="0" smtClean="0">
                <a:latin typeface="Arial" charset="0"/>
                <a:cs typeface="Arial" charset="0"/>
              </a:rPr>
              <a:t>Flotation and forces</a:t>
            </a:r>
          </a:p>
          <a:p>
            <a:pPr>
              <a:defRPr/>
            </a:pPr>
            <a:r>
              <a:rPr lang="en-US" altLang="en-US" sz="2000" dirty="0" smtClean="0">
                <a:latin typeface="Arial" charset="0"/>
                <a:cs typeface="Arial" charset="0"/>
              </a:rPr>
              <a:t>Designing and prototyping</a:t>
            </a:r>
          </a:p>
          <a:p>
            <a:pPr marL="0" indent="0">
              <a:buFontTx/>
              <a:buNone/>
              <a:defRPr/>
            </a:pPr>
            <a:r>
              <a:rPr lang="en-US" altLang="en-US" sz="1800" dirty="0" smtClean="0">
                <a:latin typeface="Arial" charset="0"/>
                <a:cs typeface="Arial" charset="0"/>
              </a:rPr>
              <a:t>Break</a:t>
            </a:r>
          </a:p>
          <a:p>
            <a:pPr>
              <a:defRPr/>
            </a:pPr>
            <a:r>
              <a:rPr lang="en-US" altLang="en-US" sz="2000" dirty="0" smtClean="0">
                <a:latin typeface="Arial" charset="0"/>
                <a:cs typeface="Arial" charset="0"/>
              </a:rPr>
              <a:t>Electric circuits</a:t>
            </a:r>
          </a:p>
          <a:p>
            <a:pPr>
              <a:defRPr/>
            </a:pPr>
            <a:r>
              <a:rPr lang="en-US" altLang="en-US" sz="2000" dirty="0" smtClean="0">
                <a:latin typeface="Arial" charset="0"/>
                <a:cs typeface="Arial" charset="0"/>
              </a:rPr>
              <a:t>Making your boat</a:t>
            </a:r>
          </a:p>
          <a:p>
            <a:pPr marL="0" indent="0">
              <a:buFontTx/>
              <a:buNone/>
              <a:defRPr/>
            </a:pPr>
            <a:r>
              <a:rPr lang="en-US" altLang="en-US" sz="1800" dirty="0" smtClean="0">
                <a:latin typeface="Arial" charset="0"/>
                <a:cs typeface="Arial" charset="0"/>
              </a:rPr>
              <a:t>Lunch</a:t>
            </a:r>
          </a:p>
          <a:p>
            <a:pPr>
              <a:defRPr/>
            </a:pPr>
            <a:r>
              <a:rPr lang="en-US" altLang="en-US" sz="2000" dirty="0" smtClean="0">
                <a:latin typeface="Arial" charset="0"/>
                <a:cs typeface="Arial" charset="0"/>
              </a:rPr>
              <a:t>Testing and improving your boat</a:t>
            </a:r>
          </a:p>
          <a:p>
            <a:pPr>
              <a:defRPr/>
            </a:pPr>
            <a:r>
              <a:rPr lang="en-US" altLang="en-US" sz="2000" dirty="0" smtClean="0">
                <a:latin typeface="Arial" charset="0"/>
                <a:cs typeface="Arial" charset="0"/>
              </a:rPr>
              <a:t>Tidying up and discussion</a:t>
            </a:r>
          </a:p>
          <a:p>
            <a:pPr marL="0" indent="0" algn="ctr">
              <a:buFontTx/>
              <a:buNone/>
              <a:defRPr/>
            </a:pPr>
            <a:endParaRPr lang="en-US" altLang="en-US" sz="2800" dirty="0" smtClean="0">
              <a:latin typeface="Arial" charset="0"/>
              <a:cs typeface="Arial" charset="0"/>
            </a:endParaRPr>
          </a:p>
          <a:p>
            <a:pPr marL="0" indent="0" algn="ctr">
              <a:buFontTx/>
              <a:buNone/>
              <a:defRPr/>
            </a:pPr>
            <a:endParaRPr lang="en-US" altLang="en-US" sz="2800" dirty="0" smtClean="0">
              <a:latin typeface="Arial" charset="0"/>
              <a:cs typeface="Arial" charset="0"/>
            </a:endParaRPr>
          </a:p>
          <a:p>
            <a:pPr marL="0" indent="0" algn="ctr">
              <a:buFontTx/>
              <a:buNone/>
              <a:defRPr/>
            </a:pPr>
            <a:endParaRPr lang="en-US" altLang="en-US" sz="2800" dirty="0" smtClean="0">
              <a:latin typeface="Arial" charset="0"/>
              <a:cs typeface="Arial" charset="0"/>
            </a:endParaRPr>
          </a:p>
        </p:txBody>
      </p:sp>
      <p:pic>
        <p:nvPicPr>
          <p:cNvPr id="5" name="Picture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285" y="3173449"/>
            <a:ext cx="3625233" cy="302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1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64657"/>
            <a:ext cx="9144000" cy="993192"/>
          </a:xfrm>
        </p:spPr>
        <p:txBody>
          <a:bodyPr>
            <a:normAutofit/>
          </a:bodyPr>
          <a:lstStyle/>
          <a:p>
            <a:r>
              <a:rPr lang="en-GB" altLang="en-US" dirty="0" smtClean="0">
                <a:latin typeface="Arial" charset="0"/>
                <a:cs typeface="Arial" charset="0"/>
              </a:rPr>
              <a:t>Where fan boats are used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9818" y="3014457"/>
            <a:ext cx="4608513" cy="2016125"/>
          </a:xfrm>
        </p:spPr>
        <p:txBody>
          <a:bodyPr/>
          <a:lstStyle/>
          <a:p>
            <a:pPr marL="0" indent="0">
              <a:spcAft>
                <a:spcPts val="1000"/>
              </a:spcAft>
              <a:buFontTx/>
              <a:buNone/>
            </a:pPr>
            <a:r>
              <a:rPr lang="en-GB" altLang="en-US" sz="2000" dirty="0" smtClean="0">
                <a:latin typeface="Arial" charset="0"/>
                <a:cs typeface="Arial" charset="0"/>
              </a:rPr>
              <a:t>A fan boat doesn’t have a propeller in the water – it is propelled by a giant fan. This means it can be used in shallow water and swamps.</a:t>
            </a:r>
          </a:p>
          <a:p>
            <a:pPr marL="0" indent="0">
              <a:spcAft>
                <a:spcPts val="1000"/>
              </a:spcAft>
              <a:buFontTx/>
              <a:buNone/>
            </a:pPr>
            <a:endParaRPr lang="en-GB" altLang="en-US" sz="2500" dirty="0" smtClean="0">
              <a:latin typeface="Arial" charset="0"/>
              <a:cs typeface="Arial" charset="0"/>
            </a:endParaRPr>
          </a:p>
          <a:p>
            <a:pPr marL="0" indent="0">
              <a:spcAft>
                <a:spcPts val="1000"/>
              </a:spcAft>
              <a:buFontTx/>
              <a:buNone/>
            </a:pPr>
            <a:endParaRPr lang="en-GB" altLang="en-US" sz="2500" dirty="0" smtClean="0">
              <a:latin typeface="Arial" charset="0"/>
              <a:cs typeface="Arial" charset="0"/>
            </a:endParaRPr>
          </a:p>
          <a:p>
            <a:pPr marL="0" indent="0">
              <a:spcAft>
                <a:spcPts val="1000"/>
              </a:spcAft>
              <a:buFontTx/>
              <a:buNone/>
            </a:pPr>
            <a:endParaRPr lang="en-GB" altLang="en-US" sz="2500" dirty="0" smtClean="0">
              <a:latin typeface="Arial" charset="0"/>
              <a:cs typeface="Arial" charset="0"/>
            </a:endParaRPr>
          </a:p>
          <a:p>
            <a:pPr marL="0" indent="0">
              <a:spcAft>
                <a:spcPts val="1000"/>
              </a:spcAft>
              <a:buFontTx/>
              <a:buNone/>
            </a:pPr>
            <a:endParaRPr lang="en-GB" altLang="en-US" sz="2500" dirty="0" smtClean="0">
              <a:latin typeface="Arial" charset="0"/>
              <a:cs typeface="Arial" charset="0"/>
            </a:endParaRPr>
          </a:p>
          <a:p>
            <a:pPr marL="0" indent="0">
              <a:spcAft>
                <a:spcPts val="1000"/>
              </a:spcAft>
              <a:buFontTx/>
              <a:buNone/>
            </a:pPr>
            <a:endParaRPr lang="en-GB" altLang="en-US" sz="1000" dirty="0" smtClean="0">
              <a:latin typeface="Arial" charset="0"/>
              <a:cs typeface="Arial" charset="0"/>
            </a:endParaRPr>
          </a:p>
          <a:p>
            <a:pPr marL="0" indent="0">
              <a:spcAft>
                <a:spcPts val="1000"/>
              </a:spcAft>
              <a:buFontTx/>
              <a:buNone/>
            </a:pPr>
            <a:r>
              <a:rPr lang="en-GB" altLang="en-US" sz="2500" dirty="0" smtClean="0">
                <a:latin typeface="Arial" charset="0"/>
                <a:cs typeface="Arial" charset="0"/>
              </a:rPr>
              <a:t>       </a:t>
            </a:r>
          </a:p>
          <a:p>
            <a:pPr marL="0" indent="0">
              <a:buFontTx/>
              <a:buNone/>
            </a:pPr>
            <a:endParaRPr lang="en-US" altLang="en-US" sz="2600" dirty="0" smtClean="0">
              <a:latin typeface="Arial" charset="0"/>
              <a:cs typeface="Arial" charset="0"/>
            </a:endParaRPr>
          </a:p>
        </p:txBody>
      </p:sp>
      <p:pic>
        <p:nvPicPr>
          <p:cNvPr id="717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928" y="2809121"/>
            <a:ext cx="3013746" cy="164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5742" y="4707923"/>
            <a:ext cx="3951287" cy="1478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928" y="4707923"/>
            <a:ext cx="3013746" cy="1478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24529" y="6316104"/>
            <a:ext cx="79835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Aft>
                <a:spcPts val="1000"/>
              </a:spcAft>
              <a:buFontTx/>
              <a:buNone/>
              <a:defRPr/>
            </a:pPr>
            <a:r>
              <a:rPr lang="en-GB" altLang="en-US" sz="2000" kern="0" dirty="0" smtClean="0">
                <a:latin typeface="Arial" charset="0"/>
                <a:cs typeface="Arial" charset="0"/>
              </a:rPr>
              <a:t>It can also be used for flood and ice rescue operations      </a:t>
            </a:r>
          </a:p>
          <a:p>
            <a:pPr marL="0" indent="0">
              <a:buFontTx/>
              <a:buNone/>
              <a:defRPr/>
            </a:pPr>
            <a:endParaRPr lang="en-US" altLang="en-US" sz="2600" kern="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35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89505"/>
            <a:ext cx="9144000" cy="1143000"/>
          </a:xfrm>
        </p:spPr>
        <p:txBody>
          <a:bodyPr/>
          <a:lstStyle/>
          <a:p>
            <a:r>
              <a:rPr lang="en-GB" altLang="en-US" sz="4000" dirty="0" smtClean="0">
                <a:latin typeface="Arial" charset="0"/>
                <a:cs typeface="Arial" charset="0"/>
              </a:rPr>
              <a:t>Learning objectives</a:t>
            </a:r>
            <a:endParaRPr lang="en-GB" alt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2739211"/>
            <a:ext cx="8604250" cy="439261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altLang="en-US" sz="2000" dirty="0" smtClean="0">
                <a:latin typeface="Arial" charset="0"/>
                <a:cs typeface="Arial" charset="0"/>
              </a:rPr>
              <a:t>Predict which materials will float.</a:t>
            </a:r>
          </a:p>
          <a:p>
            <a:pPr>
              <a:spcAft>
                <a:spcPts val="600"/>
              </a:spcAft>
            </a:pPr>
            <a:r>
              <a:rPr lang="en-GB" altLang="en-US" sz="2000" dirty="0" smtClean="0">
                <a:latin typeface="Arial" charset="0"/>
                <a:cs typeface="Arial" charset="0"/>
              </a:rPr>
              <a:t>Understand the forces acting on a fan boat.</a:t>
            </a:r>
          </a:p>
          <a:p>
            <a:pPr>
              <a:spcAft>
                <a:spcPts val="600"/>
              </a:spcAft>
            </a:pPr>
            <a:r>
              <a:rPr lang="en-GB" altLang="en-US" sz="2000" dirty="0" smtClean="0">
                <a:latin typeface="Arial" charset="0"/>
                <a:cs typeface="Arial" charset="0"/>
              </a:rPr>
              <a:t>Make and use simple series circuits.</a:t>
            </a:r>
          </a:p>
          <a:p>
            <a:pPr>
              <a:spcAft>
                <a:spcPts val="600"/>
              </a:spcAft>
            </a:pPr>
            <a:r>
              <a:rPr lang="en-GB" altLang="en-US" sz="2000" dirty="0" smtClean="0">
                <a:latin typeface="Arial" charset="0"/>
                <a:cs typeface="Arial" charset="0"/>
              </a:rPr>
              <a:t>Get to know the engineering design process.</a:t>
            </a:r>
          </a:p>
          <a:p>
            <a:pPr>
              <a:spcAft>
                <a:spcPts val="600"/>
              </a:spcAft>
            </a:pPr>
            <a:endParaRPr lang="en-GB" altLang="en-US" sz="2000" dirty="0" smtClean="0">
              <a:latin typeface="Arial" charset="0"/>
              <a:cs typeface="Arial" charset="0"/>
            </a:endParaRPr>
          </a:p>
          <a:p>
            <a:pPr>
              <a:spcAft>
                <a:spcPts val="600"/>
              </a:spcAft>
            </a:pPr>
            <a:endParaRPr lang="en-GB" altLang="en-US" sz="2000" dirty="0" smtClean="0">
              <a:latin typeface="Arial" charset="0"/>
              <a:cs typeface="Arial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GB" altLang="en-US" sz="2000" dirty="0" smtClean="0">
              <a:latin typeface="Arial" charset="0"/>
              <a:cs typeface="Arial" charset="0"/>
            </a:endParaRPr>
          </a:p>
          <a:p>
            <a:pPr>
              <a:spcAft>
                <a:spcPts val="600"/>
              </a:spcAft>
            </a:pPr>
            <a:r>
              <a:rPr lang="en-GB" altLang="en-US" sz="2000" dirty="0" smtClean="0">
                <a:latin typeface="Arial" charset="0"/>
                <a:cs typeface="Arial" charset="0"/>
              </a:rPr>
              <a:t>Discover how much fun STEM can be! </a:t>
            </a:r>
          </a:p>
          <a:p>
            <a:pPr>
              <a:buFontTx/>
              <a:buNone/>
            </a:pPr>
            <a:endParaRPr lang="en-GB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819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75" y="4580665"/>
            <a:ext cx="4976341" cy="143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19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01861"/>
            <a:ext cx="9144000" cy="1143000"/>
          </a:xfrm>
        </p:spPr>
        <p:txBody>
          <a:bodyPr/>
          <a:lstStyle/>
          <a:p>
            <a:r>
              <a:rPr lang="en-GB" altLang="en-US" sz="4000" dirty="0" smtClean="0">
                <a:latin typeface="Arial" charset="0"/>
                <a:cs typeface="Arial" charset="0"/>
              </a:rPr>
              <a:t>1. Working safely</a:t>
            </a:r>
            <a:endParaRPr lang="en-GB" alt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3177" y="2869321"/>
            <a:ext cx="8208962" cy="4392612"/>
          </a:xfrm>
        </p:spPr>
        <p:txBody>
          <a:bodyPr/>
          <a:lstStyle/>
          <a:p>
            <a:pPr marL="0" indent="0">
              <a:spcAft>
                <a:spcPts val="600"/>
              </a:spcAft>
              <a:buFontTx/>
              <a:buNone/>
            </a:pPr>
            <a:r>
              <a:rPr lang="en-GB" altLang="en-US" sz="2000" dirty="0" smtClean="0">
                <a:latin typeface="Arial" charset="0"/>
                <a:cs typeface="Arial" charset="0"/>
              </a:rPr>
              <a:t>Look at the tools and equipment, and the sample boat. Can you spot any potential hazards? </a:t>
            </a:r>
          </a:p>
          <a:p>
            <a:pPr marL="0" indent="0">
              <a:spcAft>
                <a:spcPts val="600"/>
              </a:spcAft>
              <a:buFontTx/>
              <a:buNone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r>
              <a:rPr lang="en-GB" altLang="en-US" sz="2000" dirty="0" smtClean="0">
                <a:latin typeface="Arial" charset="0"/>
                <a:cs typeface="Arial" charset="0"/>
              </a:rPr>
              <a:t>Can </a:t>
            </a:r>
            <a:r>
              <a:rPr lang="en-GB" altLang="en-US" sz="2000" dirty="0" smtClean="0">
                <a:latin typeface="Arial" charset="0"/>
                <a:cs typeface="Arial" charset="0"/>
              </a:rPr>
              <a:t>you think of ways to reduce the risks</a:t>
            </a:r>
            <a:r>
              <a:rPr lang="en-GB" altLang="en-US" sz="2000" dirty="0" smtClean="0">
                <a:latin typeface="Arial" charset="0"/>
                <a:cs typeface="Arial" charset="0"/>
              </a:rPr>
              <a:t>?</a:t>
            </a:r>
          </a:p>
          <a:p>
            <a:pPr marL="0" indent="0">
              <a:buFontTx/>
              <a:buNone/>
            </a:pPr>
            <a:r>
              <a:rPr lang="en-GB" altLang="en-US" sz="2000" dirty="0" smtClean="0">
                <a:latin typeface="Arial" charset="0"/>
                <a:cs typeface="Arial" charset="0"/>
              </a:rPr>
              <a:t>(Do not put the spinning propeller near your eyes. </a:t>
            </a:r>
          </a:p>
          <a:p>
            <a:pPr marL="0" indent="0">
              <a:buFontTx/>
              <a:buNone/>
            </a:pPr>
            <a:r>
              <a:rPr lang="en-GB" altLang="en-US" sz="2000" dirty="0" smtClean="0">
                <a:latin typeface="Arial" charset="0"/>
                <a:cs typeface="Arial" charset="0"/>
              </a:rPr>
              <a:t> Do not put your fingers in the way of the propeller.)</a:t>
            </a:r>
            <a:endParaRPr lang="en-GB" altLang="en-US" sz="2000" dirty="0" smtClean="0">
              <a:latin typeface="Arial" charset="0"/>
              <a:cs typeface="Arial" charset="0"/>
            </a:endParaRPr>
          </a:p>
          <a:p>
            <a:pPr marL="0" indent="0">
              <a:buFontTx/>
              <a:buNone/>
            </a:pPr>
            <a:endParaRPr lang="en-GB" altLang="en-US" dirty="0" smtClean="0">
              <a:latin typeface="Arial" charset="0"/>
              <a:cs typeface="Arial" charset="0"/>
            </a:endParaRPr>
          </a:p>
          <a:p>
            <a:pPr marL="0" indent="0">
              <a:buFontTx/>
              <a:buNone/>
            </a:pPr>
            <a:endParaRPr lang="en-GB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92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298" y="3546389"/>
            <a:ext cx="2638360" cy="247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735" y="3827369"/>
            <a:ext cx="1981392" cy="124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8" y="3632974"/>
            <a:ext cx="1658938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748" y="3949573"/>
            <a:ext cx="1608137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75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1507267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sz="4000" dirty="0" smtClean="0">
                <a:latin typeface="Arial" charset="0"/>
                <a:cs typeface="Arial" charset="0"/>
              </a:rPr>
              <a:t>2. Why things sink or float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sz="half" idx="1"/>
          </p:nvPr>
        </p:nvSpPr>
        <p:spPr>
          <a:xfrm>
            <a:off x="546272" y="2901954"/>
            <a:ext cx="5187263" cy="4681538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en-GB" altLang="en-US" sz="2000" dirty="0" smtClean="0">
                <a:latin typeface="Arial" charset="0"/>
                <a:cs typeface="Arial" charset="0"/>
              </a:rPr>
              <a:t>Archimedes was an ancient Greek mathematician, physicist and engineer.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en-GB" altLang="en-US" sz="1000" dirty="0" smtClean="0">
                <a:latin typeface="Arial" charset="0"/>
                <a:cs typeface="Arial" charset="0"/>
              </a:rPr>
              <a:t> </a:t>
            </a:r>
          </a:p>
          <a:p>
            <a:pPr>
              <a:spcAft>
                <a:spcPts val="400"/>
              </a:spcAft>
            </a:pPr>
            <a:r>
              <a:rPr lang="en-GB" altLang="en-US" sz="2000" dirty="0" smtClean="0">
                <a:latin typeface="Arial" charset="0"/>
                <a:cs typeface="Arial" charset="0"/>
              </a:rPr>
              <a:t>He discovered how buoyancy works.</a:t>
            </a:r>
          </a:p>
          <a:p>
            <a:pPr marL="0" indent="0">
              <a:spcAft>
                <a:spcPts val="400"/>
              </a:spcAft>
              <a:buNone/>
            </a:pPr>
            <a:endParaRPr lang="en-GB" altLang="en-US" sz="1000" dirty="0" smtClean="0">
              <a:latin typeface="Arial" charset="0"/>
              <a:cs typeface="Arial" charset="0"/>
            </a:endParaRPr>
          </a:p>
          <a:p>
            <a:pPr>
              <a:spcAft>
                <a:spcPts val="400"/>
              </a:spcAft>
            </a:pPr>
            <a:r>
              <a:rPr lang="en-GB" altLang="en-US" sz="2000" dirty="0" smtClean="0">
                <a:latin typeface="Arial" charset="0"/>
                <a:cs typeface="Arial" charset="0"/>
              </a:rPr>
              <a:t>If an object is heavier than the same amount (volume) of water then it will sink.</a:t>
            </a:r>
          </a:p>
          <a:p>
            <a:pPr marL="0" indent="0">
              <a:spcAft>
                <a:spcPts val="400"/>
              </a:spcAft>
              <a:buNone/>
            </a:pPr>
            <a:endParaRPr lang="en-GB" altLang="en-US" sz="1000" dirty="0" smtClean="0">
              <a:latin typeface="Arial" charset="0"/>
              <a:cs typeface="Arial" charset="0"/>
            </a:endParaRPr>
          </a:p>
          <a:p>
            <a:pPr>
              <a:spcAft>
                <a:spcPts val="400"/>
              </a:spcAft>
            </a:pPr>
            <a:r>
              <a:rPr lang="en-GB" altLang="en-US" sz="2000" dirty="0" smtClean="0">
                <a:latin typeface="Arial" charset="0"/>
                <a:cs typeface="Arial" charset="0"/>
              </a:rPr>
              <a:t>If an object is lighter than the same amount of water then it will float.</a:t>
            </a:r>
          </a:p>
        </p:txBody>
      </p:sp>
      <p:pic>
        <p:nvPicPr>
          <p:cNvPr id="1024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448" y="2953946"/>
            <a:ext cx="1779373" cy="356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12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1491133"/>
            <a:ext cx="9144000" cy="1143000"/>
          </a:xfrm>
        </p:spPr>
        <p:txBody>
          <a:bodyPr/>
          <a:lstStyle/>
          <a:p>
            <a:r>
              <a:rPr lang="en-GB" altLang="en-US" sz="4000" dirty="0" smtClean="0">
                <a:latin typeface="Arial" charset="0"/>
                <a:cs typeface="Arial" charset="0"/>
              </a:rPr>
              <a:t>3. Flotation exercise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sz="half" idx="1"/>
          </p:nvPr>
        </p:nvSpPr>
        <p:spPr>
          <a:xfrm>
            <a:off x="542925" y="2817019"/>
            <a:ext cx="7416800" cy="4681538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en-GB" altLang="en-US" sz="2000" dirty="0" smtClean="0">
                <a:latin typeface="Arial" charset="0"/>
                <a:cs typeface="Arial" charset="0"/>
              </a:rPr>
              <a:t>Identify which items are made of metal, wood, glass, rock or plastic. </a:t>
            </a:r>
          </a:p>
          <a:p>
            <a:pPr>
              <a:spcAft>
                <a:spcPts val="400"/>
              </a:spcAft>
            </a:pPr>
            <a:r>
              <a:rPr lang="en-GB" altLang="en-US" sz="2000" dirty="0" smtClean="0">
                <a:latin typeface="Arial" charset="0"/>
                <a:cs typeface="Arial" charset="0"/>
              </a:rPr>
              <a:t>Which of the materials do you think will float? </a:t>
            </a:r>
          </a:p>
          <a:p>
            <a:pPr>
              <a:spcAft>
                <a:spcPts val="400"/>
              </a:spcAft>
            </a:pPr>
            <a:r>
              <a:rPr lang="en-GB" altLang="en-US" sz="2000" dirty="0" smtClean="0">
                <a:latin typeface="Arial" charset="0"/>
                <a:cs typeface="Arial" charset="0"/>
              </a:rPr>
              <a:t>If solid polystyrene sinks in water; why does foamed polystyrene float?</a:t>
            </a:r>
          </a:p>
          <a:p>
            <a:pPr>
              <a:spcAft>
                <a:spcPts val="400"/>
              </a:spcAft>
            </a:pPr>
            <a:r>
              <a:rPr lang="en-GB" altLang="en-US" sz="2000" dirty="0" smtClean="0">
                <a:latin typeface="Arial" charset="0"/>
                <a:cs typeface="Arial" charset="0"/>
              </a:rPr>
              <a:t>Which materials could you use to make your boat, and why?</a:t>
            </a:r>
            <a:endParaRPr lang="en-GB" altLang="en-US" sz="2000" dirty="0" smtClean="0">
              <a:latin typeface="Arial" charset="0"/>
            </a:endParaRPr>
          </a:p>
        </p:txBody>
      </p:sp>
      <p:pic>
        <p:nvPicPr>
          <p:cNvPr id="1126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2844200"/>
            <a:ext cx="8540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068" y="5472134"/>
            <a:ext cx="1308409" cy="97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3" y="4092275"/>
            <a:ext cx="8667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683" y="5472134"/>
            <a:ext cx="3182938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831" y="5472134"/>
            <a:ext cx="1536407" cy="97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77" y="5472134"/>
            <a:ext cx="1571625" cy="9770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02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77019"/>
            <a:ext cx="9144000" cy="1143000"/>
          </a:xfrm>
        </p:spPr>
        <p:txBody>
          <a:bodyPr/>
          <a:lstStyle/>
          <a:p>
            <a:r>
              <a:rPr lang="en-GB" altLang="en-US" sz="4000" dirty="0" smtClean="0">
                <a:latin typeface="Arial" charset="0"/>
                <a:cs typeface="Arial" charset="0"/>
              </a:rPr>
              <a:t>4. Forces</a:t>
            </a:r>
            <a:endParaRPr lang="en-US" altLang="en-US" sz="4000" dirty="0" smtClean="0">
              <a:latin typeface="Arial" charset="0"/>
              <a:cs typeface="Arial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97122" y="2756973"/>
            <a:ext cx="3559989" cy="439578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altLang="en-US" sz="2000" dirty="0" smtClean="0">
                <a:latin typeface="Arial" charset="0"/>
                <a:cs typeface="Arial" charset="0"/>
              </a:rPr>
              <a:t>What force is pulling the boat down onto the water?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altLang="en-US" sz="2000" dirty="0" smtClean="0">
                <a:latin typeface="Arial" charset="0"/>
                <a:cs typeface="Arial" charset="0"/>
              </a:rPr>
              <a:t>What opposing force is pushing the boat up?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altLang="en-US" sz="2000" dirty="0" smtClean="0">
                <a:latin typeface="Arial" charset="0"/>
                <a:cs typeface="Arial" charset="0"/>
              </a:rPr>
              <a:t>If the force pulling the boat down was bigger than the force pushing it up, what would happen?</a:t>
            </a:r>
          </a:p>
        </p:txBody>
      </p:sp>
      <p:pic>
        <p:nvPicPr>
          <p:cNvPr id="1229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110" y="2879124"/>
            <a:ext cx="4906963" cy="271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7083" y="5720451"/>
            <a:ext cx="8263795" cy="439578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altLang="en-US" sz="2000" dirty="0" smtClean="0">
                <a:latin typeface="Arial" charset="0"/>
                <a:cs typeface="Arial" charset="0"/>
              </a:rPr>
              <a:t>Why does the boat move across the water?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altLang="en-US" sz="2000" dirty="0" smtClean="0">
                <a:latin typeface="Arial" charset="0"/>
                <a:cs typeface="Arial" charset="0"/>
              </a:rPr>
              <a:t>What is the main force opposing the boat moving?</a:t>
            </a:r>
            <a:endParaRPr lang="en-US" altLang="en-US" sz="20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95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n Boats PowerPoint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ster Template" id="{69ED42F1-C476-4AF4-92D2-894A61E750B1}" vid="{59444A8B-17F7-4116-93AB-A523848D5571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ody Slide - No narrativ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ster Template" id="{69ED42F1-C476-4AF4-92D2-894A61E750B1}" vid="{2EA5D14B-1FFB-4F41-82E0-8C2FAEB4E1BB}"/>
    </a:ext>
  </a:extLst>
</a:theme>
</file>

<file path=ppt/theme/theme3.xml><?xml version="1.0" encoding="utf-8"?>
<a:theme xmlns:a="http://schemas.openxmlformats.org/drawingml/2006/main" name="Body Slide - With narrativ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ster Template" id="{69ED42F1-C476-4AF4-92D2-894A61E750B1}" vid="{485EBDD6-FF75-42DF-99B1-2BFC2B2E0485}"/>
    </a:ext>
  </a:extLst>
</a:theme>
</file>

<file path=ppt/theme/theme4.xml><?xml version="1.0" encoding="utf-8"?>
<a:theme xmlns:a="http://schemas.openxmlformats.org/drawingml/2006/main" name="Image Slide - With narrativ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ster Template" id="{69ED42F1-C476-4AF4-92D2-894A61E750B1}" vid="{32B095F3-1CDD-4E35-B483-3D6DE6DEE4A0}"/>
    </a:ext>
  </a:extLst>
</a:theme>
</file>

<file path=ppt/theme/theme5.xml><?xml version="1.0" encoding="utf-8"?>
<a:theme xmlns:a="http://schemas.openxmlformats.org/drawingml/2006/main" name="Image Slide - No narrativ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ster Template" id="{69ED42F1-C476-4AF4-92D2-894A61E750B1}" vid="{1E38F2AD-584B-48D7-9B76-BD669FE53F18}"/>
    </a:ext>
  </a:extLst>
</a:theme>
</file>

<file path=ppt/theme/theme6.xml><?xml version="1.0" encoding="utf-8"?>
<a:theme xmlns:a="http://schemas.openxmlformats.org/drawingml/2006/main" name="Impact Slid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ster Template" id="{69ED42F1-C476-4AF4-92D2-894A61E750B1}" vid="{CE81896E-3BF2-4D22-9B3F-C24E887228FE}"/>
    </a:ext>
  </a:extLst>
</a:theme>
</file>

<file path=ppt/theme/theme7.xml><?xml version="1.0" encoding="utf-8"?>
<a:theme xmlns:a="http://schemas.openxmlformats.org/drawingml/2006/main" name="Bullet points with circular imag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ster Template" id="{69ED42F1-C476-4AF4-92D2-894A61E750B1}" vid="{775DC516-8D31-4452-9DD9-7955214A1823}"/>
    </a:ext>
  </a:extLst>
</a:theme>
</file>

<file path=ppt/theme/theme8.xml><?xml version="1.0" encoding="utf-8"?>
<a:theme xmlns:a="http://schemas.openxmlformats.org/drawingml/2006/main" name="Web slid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ster Template" id="{69ED42F1-C476-4AF4-92D2-894A61E750B1}" vid="{E2A318D6-3AA9-442A-8622-CF148FA86B70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Fan Boats PowerPoint</Template>
  <TotalTime>1756</TotalTime>
  <Words>1278</Words>
  <Application>Microsoft Office PowerPoint</Application>
  <PresentationFormat>On-screen Show (4:3)</PresentationFormat>
  <Paragraphs>176</Paragraphs>
  <Slides>25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Fan Boats PowerPoint</vt:lpstr>
      <vt:lpstr>Body Slide - No narrative</vt:lpstr>
      <vt:lpstr>Body Slide - With narrative</vt:lpstr>
      <vt:lpstr>Image Slide - With narrative</vt:lpstr>
      <vt:lpstr>Image Slide - No narrative</vt:lpstr>
      <vt:lpstr>Impact Slide</vt:lpstr>
      <vt:lpstr>Bullet points with circular image</vt:lpstr>
      <vt:lpstr>Web slide</vt:lpstr>
      <vt:lpstr>Fan Boats PowerPoint</vt:lpstr>
      <vt:lpstr>PowerPoint Presentation</vt:lpstr>
      <vt:lpstr>Plan for the day</vt:lpstr>
      <vt:lpstr>Where fan boats are used</vt:lpstr>
      <vt:lpstr>Learning objectives</vt:lpstr>
      <vt:lpstr>1. Working safely</vt:lpstr>
      <vt:lpstr>2. Why things sink or float</vt:lpstr>
      <vt:lpstr>3. Flotation exercise</vt:lpstr>
      <vt:lpstr>4. Forces</vt:lpstr>
      <vt:lpstr>5. Design criteria</vt:lpstr>
      <vt:lpstr>6. Where to put your electrical parts</vt:lpstr>
      <vt:lpstr>7. Designing your boat</vt:lpstr>
      <vt:lpstr>8. Electrical parts</vt:lpstr>
      <vt:lpstr>PowerPoint Presentation</vt:lpstr>
      <vt:lpstr>PowerPoint Presentation</vt:lpstr>
      <vt:lpstr> 11. Making your circuit</vt:lpstr>
      <vt:lpstr>12. Making your boat base</vt:lpstr>
      <vt:lpstr>13. Making your boat</vt:lpstr>
      <vt:lpstr>14. Keeping your electrical parts dry</vt:lpstr>
      <vt:lpstr>15. Assembling your fan</vt:lpstr>
      <vt:lpstr>16. Completing your boat</vt:lpstr>
      <vt:lpstr>17. Testing your boat</vt:lpstr>
      <vt:lpstr>18. Improving your boat</vt:lpstr>
      <vt:lpstr>19. Plenary</vt:lpstr>
      <vt:lpstr>More fun TTS class kits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Fan Boats PowerPoint</dc:title>
  <dc:creator>Caroline</dc:creator>
  <cp:lastModifiedBy>Caroline</cp:lastModifiedBy>
  <cp:revision>68</cp:revision>
  <dcterms:created xsi:type="dcterms:W3CDTF">2017-08-02T06:34:02Z</dcterms:created>
  <dcterms:modified xsi:type="dcterms:W3CDTF">2017-12-15T16:26:51Z</dcterms:modified>
</cp:coreProperties>
</file>