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62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C0CB9-8C44-4549-B2BF-24693E840DB0}" type="datetimeFigureOut">
              <a:rPr lang="en-GB" smtClean="0"/>
              <a:t>29/09/2020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530B4-2E9A-4003-8FAD-336D5445CFF9}" type="slidenum">
              <a:rPr lang="en-GB" smtClean="0"/>
              <a:t>‹#›</a:t>
            </a:fld>
            <a:endParaRPr lang="en-GB"/>
          </a:p>
        </p:txBody>
      </p:sp>
    </p:spTree>
    <p:extLst>
      <p:ext uri="{BB962C8B-B14F-4D97-AF65-F5344CB8AC3E}">
        <p14:creationId xmlns:p14="http://schemas.microsoft.com/office/powerpoint/2010/main" val="112702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108EEFE-06E0-4539-822D-A0DD82E0BAB9}"/>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A10BD59F-2E89-4C5C-AAB3-11B69D127A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65283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71FA2DB-FAB8-4A07-9694-7933D4797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F29732-BBC3-4004-843B-64BB25D30440}" type="slidenum">
              <a:rPr lang="en-US" altLang="en-US" sz="1200"/>
              <a:pPr/>
              <a:t>10</a:t>
            </a:fld>
            <a:endParaRPr lang="en-US" altLang="en-US" sz="1200"/>
          </a:p>
        </p:txBody>
      </p:sp>
      <p:sp>
        <p:nvSpPr>
          <p:cNvPr id="36867" name="Rectangle 2">
            <a:extLst>
              <a:ext uri="{FF2B5EF4-FFF2-40B4-BE49-F238E27FC236}">
                <a16:creationId xmlns:a16="http://schemas.microsoft.com/office/drawing/2014/main" id="{5FE95812-4522-4443-9EB7-FAC5015F87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9CF98F-F0F5-4C35-A7D4-1228C1436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It is a good idea to demonstrate how to connect up the circuit, including showing the pupils which way round to fit the batteries. Pupils often clip the crocodile leads onto the plastic insulation on the wires from the battery, instead of onto the metal ends.</a:t>
            </a:r>
          </a:p>
        </p:txBody>
      </p:sp>
    </p:spTree>
    <p:extLst>
      <p:ext uri="{BB962C8B-B14F-4D97-AF65-F5344CB8AC3E}">
        <p14:creationId xmlns:p14="http://schemas.microsoft.com/office/powerpoint/2010/main" val="55732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BBC51CB-0B99-4D1E-AEC2-7D4E319387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E0A3CF-640E-443D-BB47-792F2177CF7A}" type="slidenum">
              <a:rPr lang="en-US" altLang="en-US" sz="1200"/>
              <a:pPr/>
              <a:t>11</a:t>
            </a:fld>
            <a:endParaRPr lang="en-US" altLang="en-US" sz="1200"/>
          </a:p>
        </p:txBody>
      </p:sp>
      <p:sp>
        <p:nvSpPr>
          <p:cNvPr id="37891" name="Rectangle 2">
            <a:extLst>
              <a:ext uri="{FF2B5EF4-FFF2-40B4-BE49-F238E27FC236}">
                <a16:creationId xmlns:a16="http://schemas.microsoft.com/office/drawing/2014/main" id="{C847F20D-E76B-4046-87E5-D0DF73D02F8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56DC5BE-D0C5-44AA-B0D2-364399D2F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7720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30739F0-B06B-4BEC-9619-F4CE04A922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626FBA-A484-499D-841B-A3567A1D5677}" type="slidenum">
              <a:rPr lang="en-US" altLang="en-US" sz="1200"/>
              <a:pPr/>
              <a:t>12</a:t>
            </a:fld>
            <a:endParaRPr lang="en-US" altLang="en-US" sz="1200"/>
          </a:p>
        </p:txBody>
      </p:sp>
      <p:sp>
        <p:nvSpPr>
          <p:cNvPr id="38915" name="Rectangle 2">
            <a:extLst>
              <a:ext uri="{FF2B5EF4-FFF2-40B4-BE49-F238E27FC236}">
                <a16:creationId xmlns:a16="http://schemas.microsoft.com/office/drawing/2014/main" id="{0A496142-76BC-4444-A92F-C05641CEEDD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156AB0F-2083-4F7D-906E-CFA0AB3A8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790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20CDF91-E354-4ECF-AEB4-6F520E15A4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69365F-B45C-4433-911E-829F3ABA8EBC}" type="slidenum">
              <a:rPr lang="en-US" altLang="en-US" sz="1200"/>
              <a:pPr/>
              <a:t>13</a:t>
            </a:fld>
            <a:endParaRPr lang="en-US" altLang="en-US" sz="1200"/>
          </a:p>
        </p:txBody>
      </p:sp>
      <p:sp>
        <p:nvSpPr>
          <p:cNvPr id="39939" name="Rectangle 2">
            <a:extLst>
              <a:ext uri="{FF2B5EF4-FFF2-40B4-BE49-F238E27FC236}">
                <a16:creationId xmlns:a16="http://schemas.microsoft.com/office/drawing/2014/main" id="{4E036476-79B7-49EC-8105-D26787AF2A6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13BEED6-6A78-40D9-A987-E4CFFC488F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smooth the very ends of the axle so the wheels go on easily. The wheels should fit tightly on the axles. If they are loose you can glue them on. If they are too tight to fit you can sand the axle down slightly until they just fit.</a:t>
            </a:r>
          </a:p>
        </p:txBody>
      </p:sp>
    </p:spTree>
    <p:extLst>
      <p:ext uri="{BB962C8B-B14F-4D97-AF65-F5344CB8AC3E}">
        <p14:creationId xmlns:p14="http://schemas.microsoft.com/office/powerpoint/2010/main" val="28097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767507E-A4CA-4714-AFAC-704D61D947E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BDA12789-14C8-4A1D-9F34-7B8EE95FA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the pulley is loose then you can glue it on.</a:t>
            </a:r>
          </a:p>
        </p:txBody>
      </p:sp>
    </p:spTree>
    <p:extLst>
      <p:ext uri="{BB962C8B-B14F-4D97-AF65-F5344CB8AC3E}">
        <p14:creationId xmlns:p14="http://schemas.microsoft.com/office/powerpoint/2010/main" val="251841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593CF13-BEEE-4B4A-AE92-F0A89C86671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FAB4737-A342-4B40-99E0-62865226A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Round out the cut ends of the straw with a pencil.</a:t>
            </a:r>
          </a:p>
        </p:txBody>
      </p:sp>
    </p:spTree>
    <p:extLst>
      <p:ext uri="{BB962C8B-B14F-4D97-AF65-F5344CB8AC3E}">
        <p14:creationId xmlns:p14="http://schemas.microsoft.com/office/powerpoint/2010/main" val="82463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F1309A9-C113-4393-9D89-04C18CD4BA21}"/>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81E0CA45-135C-4F44-8587-A158E2483B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you snap the motor into the motor mount from above then you can snap the motor mount. It is better to push the motor into the mount from the end.</a:t>
            </a:r>
          </a:p>
        </p:txBody>
      </p:sp>
    </p:spTree>
    <p:extLst>
      <p:ext uri="{BB962C8B-B14F-4D97-AF65-F5344CB8AC3E}">
        <p14:creationId xmlns:p14="http://schemas.microsoft.com/office/powerpoint/2010/main" val="169989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7982D39-AFB4-4EE4-8C07-75E1C4631193}"/>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4F2D5EA2-3CFE-441B-B738-F687170B9F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3490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4DDA7DD-B565-4262-9A3C-23C81FFBAFD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DE4E9E6-500A-4440-9405-E1FC031D0B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the pulleys are not in line then the rubber band may fall off the pulley during operation. If you put a slipknot in the rubber band to hold it onto the pulley during fitting then you need to untie the knot.</a:t>
            </a:r>
          </a:p>
        </p:txBody>
      </p:sp>
    </p:spTree>
    <p:extLst>
      <p:ext uri="{BB962C8B-B14F-4D97-AF65-F5344CB8AC3E}">
        <p14:creationId xmlns:p14="http://schemas.microsoft.com/office/powerpoint/2010/main" val="3508559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C3B5FF9-B4F0-42E6-8674-1B318CE1A9F3}"/>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6B106688-E07F-4897-8263-13D4E37B7F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 very careful not to cut the wires when trimming the ends off the cable ties.</a:t>
            </a:r>
          </a:p>
        </p:txBody>
      </p:sp>
    </p:spTree>
    <p:extLst>
      <p:ext uri="{BB962C8B-B14F-4D97-AF65-F5344CB8AC3E}">
        <p14:creationId xmlns:p14="http://schemas.microsoft.com/office/powerpoint/2010/main" val="115281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F45CFAE-1594-473E-A410-E5A169B7C2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869DA1-BC7D-414C-9820-966F7121E821}" type="slidenum">
              <a:rPr lang="en-US" altLang="en-US" sz="1200"/>
              <a:pPr/>
              <a:t>2</a:t>
            </a:fld>
            <a:endParaRPr lang="en-US" altLang="en-US" sz="1200"/>
          </a:p>
        </p:txBody>
      </p:sp>
      <p:sp>
        <p:nvSpPr>
          <p:cNvPr id="28675" name="Rectangle 2">
            <a:extLst>
              <a:ext uri="{FF2B5EF4-FFF2-40B4-BE49-F238E27FC236}">
                <a16:creationId xmlns:a16="http://schemas.microsoft.com/office/drawing/2014/main" id="{61D28F7A-C938-4BA6-89C3-D63F7D5861C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A4A9232-4C1E-4CD1-9426-E809FDF818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7570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F42E62E-79AD-4496-B54C-A1E0D08498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1A6AF-4A08-49B1-AE25-93718727EDF6}" type="slidenum">
              <a:rPr lang="en-US" altLang="en-US" sz="1200"/>
              <a:pPr/>
              <a:t>3</a:t>
            </a:fld>
            <a:endParaRPr lang="en-US" altLang="en-US" sz="1200"/>
          </a:p>
        </p:txBody>
      </p:sp>
      <p:sp>
        <p:nvSpPr>
          <p:cNvPr id="29699" name="Rectangle 2">
            <a:extLst>
              <a:ext uri="{FF2B5EF4-FFF2-40B4-BE49-F238E27FC236}">
                <a16:creationId xmlns:a16="http://schemas.microsoft.com/office/drawing/2014/main" id="{46EC880D-C84B-4D9C-A5FD-9D8C98CB337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7AFF8B4C-80F8-433E-B7D8-E5320E30E5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1839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9285549-75AC-4840-9B90-16A794CE4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6CACE3-6D03-4D51-B7C8-8C0F402171AE}" type="slidenum">
              <a:rPr lang="en-US" altLang="en-US" sz="1200"/>
              <a:pPr/>
              <a:t>4</a:t>
            </a:fld>
            <a:endParaRPr lang="en-US" altLang="en-US" sz="1200"/>
          </a:p>
        </p:txBody>
      </p:sp>
      <p:sp>
        <p:nvSpPr>
          <p:cNvPr id="30723" name="Rectangle 2">
            <a:extLst>
              <a:ext uri="{FF2B5EF4-FFF2-40B4-BE49-F238E27FC236}">
                <a16:creationId xmlns:a16="http://schemas.microsoft.com/office/drawing/2014/main" id="{04BBA664-AA78-4980-A949-B76AE13E38F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A8172AA-0A46-4BD9-95E6-DF807D07A8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6488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F1C940F-BFFF-400B-9764-DBE604278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B2417C-67C0-4C77-BA7F-9D8DF1EF4B84}" type="slidenum">
              <a:rPr lang="en-US" altLang="en-US" sz="1200"/>
              <a:pPr/>
              <a:t>5</a:t>
            </a:fld>
            <a:endParaRPr lang="en-US" altLang="en-US" sz="1200"/>
          </a:p>
        </p:txBody>
      </p:sp>
      <p:sp>
        <p:nvSpPr>
          <p:cNvPr id="31747" name="Rectangle 2">
            <a:extLst>
              <a:ext uri="{FF2B5EF4-FFF2-40B4-BE49-F238E27FC236}">
                <a16:creationId xmlns:a16="http://schemas.microsoft.com/office/drawing/2014/main" id="{06E66E55-2421-489A-979D-903E066363E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A7FCA4D-3279-4DBE-B57F-A486FF45EE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6932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83FAE44-E4DF-4395-B297-4F910AFBB1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000FF9-0EC2-4CFC-AD3B-CEBA9F4395B5}" type="slidenum">
              <a:rPr lang="en-US" altLang="en-US" sz="1200"/>
              <a:pPr/>
              <a:t>6</a:t>
            </a:fld>
            <a:endParaRPr lang="en-US" altLang="en-US" sz="1200"/>
          </a:p>
        </p:txBody>
      </p:sp>
      <p:sp>
        <p:nvSpPr>
          <p:cNvPr id="32771" name="Rectangle 2">
            <a:extLst>
              <a:ext uri="{FF2B5EF4-FFF2-40B4-BE49-F238E27FC236}">
                <a16:creationId xmlns:a16="http://schemas.microsoft.com/office/drawing/2014/main" id="{A4B81F1A-8B0A-4E3C-9159-E3AD7A0A3305}"/>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B3B9C5C-9D8A-4D8E-80D7-21CCB05E6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Don’t burn yourself with the glue gun. You could ask an adult to man the gluing station.</a:t>
            </a:r>
          </a:p>
          <a:p>
            <a:r>
              <a:rPr lang="en-US" altLang="en-US" dirty="0"/>
              <a:t>To avoid cutting yourself with the saw you can use a vice or bench hook to hold the piece of wood you are cutting.</a:t>
            </a:r>
          </a:p>
          <a:p>
            <a:r>
              <a:rPr lang="en-US" altLang="en-US" dirty="0"/>
              <a:t>Be careful not to cut yourself with the scissors. </a:t>
            </a:r>
          </a:p>
        </p:txBody>
      </p:sp>
    </p:spTree>
    <p:extLst>
      <p:ext uri="{BB962C8B-B14F-4D97-AF65-F5344CB8AC3E}">
        <p14:creationId xmlns:p14="http://schemas.microsoft.com/office/powerpoint/2010/main" val="259626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F73E292-4225-4EC0-B06D-819405709F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C819C3-BB60-40A0-AA93-029EFDF7B47E}" type="slidenum">
              <a:rPr lang="en-US" altLang="en-US" sz="1200"/>
              <a:pPr/>
              <a:t>7</a:t>
            </a:fld>
            <a:endParaRPr lang="en-US" altLang="en-US" sz="1200"/>
          </a:p>
        </p:txBody>
      </p:sp>
      <p:sp>
        <p:nvSpPr>
          <p:cNvPr id="33795" name="Rectangle 2">
            <a:extLst>
              <a:ext uri="{FF2B5EF4-FFF2-40B4-BE49-F238E27FC236}">
                <a16:creationId xmlns:a16="http://schemas.microsoft.com/office/drawing/2014/main" id="{F0E4778C-FC31-490F-99FA-22D75BE5081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EBA90A2-87DF-44FC-8929-ABB72E3EBF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29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6312024-0288-485F-92D0-0E4065FE9C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78CF34-E8E6-43F5-8442-45D013C24D04}" type="slidenum">
              <a:rPr lang="en-US" altLang="en-US" sz="1200"/>
              <a:pPr/>
              <a:t>8</a:t>
            </a:fld>
            <a:endParaRPr lang="en-US" altLang="en-US" sz="1200"/>
          </a:p>
        </p:txBody>
      </p:sp>
      <p:sp>
        <p:nvSpPr>
          <p:cNvPr id="34819" name="Rectangle 2">
            <a:extLst>
              <a:ext uri="{FF2B5EF4-FFF2-40B4-BE49-F238E27FC236}">
                <a16:creationId xmlns:a16="http://schemas.microsoft.com/office/drawing/2014/main" id="{45B7CA44-5BA8-44BD-B384-DC3C2D2208F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36655CC-8380-412A-A9EE-9245D94B6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Motor, switch, battery, wires or crocodile leads.</a:t>
            </a:r>
          </a:p>
        </p:txBody>
      </p:sp>
    </p:spTree>
    <p:extLst>
      <p:ext uri="{BB962C8B-B14F-4D97-AF65-F5344CB8AC3E}">
        <p14:creationId xmlns:p14="http://schemas.microsoft.com/office/powerpoint/2010/main" val="241138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4FCBA2A-405A-445D-AAD6-049B8B47B75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F0431E9-73F4-4EA7-BBE9-B6A160655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It is very common for pupils to accidentally short circuit batteries whilst wiring up their circuits. </a:t>
            </a:r>
          </a:p>
        </p:txBody>
      </p:sp>
    </p:spTree>
    <p:extLst>
      <p:ext uri="{BB962C8B-B14F-4D97-AF65-F5344CB8AC3E}">
        <p14:creationId xmlns:p14="http://schemas.microsoft.com/office/powerpoint/2010/main" val="222642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791308"/>
          </a:xfrm>
          <a:prstGeom prst="rect">
            <a:avLst/>
          </a:prstGeom>
        </p:spPr>
        <p:txBody>
          <a:bodyPr anchor="b"/>
          <a:lstStyle>
            <a:lvl1pPr algn="ctr">
              <a:defRPr sz="40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ltLang="en-US"/>
              <a:t>Copyright © Caroline Alliston 2017</a:t>
            </a:r>
            <a:endParaRPr lang="en-GB" dirty="0"/>
          </a:p>
        </p:txBody>
      </p:sp>
      <p:sp>
        <p:nvSpPr>
          <p:cNvPr id="6" name="Slide Number Placeholder 5"/>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269095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a:t>Copyright © Caroline Alliston 2017</a:t>
            </a:r>
          </a:p>
        </p:txBody>
      </p:sp>
      <p:sp>
        <p:nvSpPr>
          <p:cNvPr id="6" name="Slide Number Placeholder 5"/>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385824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a:t>Copyright © Caroline Alliston 2017</a:t>
            </a:r>
          </a:p>
        </p:txBody>
      </p:sp>
      <p:sp>
        <p:nvSpPr>
          <p:cNvPr id="6" name="Slide Number Placeholder 5"/>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254338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3568" y="609600"/>
            <a:ext cx="7774632" cy="11430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6858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a:p>
        </p:txBody>
      </p:sp>
      <p:sp>
        <p:nvSpPr>
          <p:cNvPr id="5" name="Date Placeholder 4">
            <a:extLst>
              <a:ext uri="{FF2B5EF4-FFF2-40B4-BE49-F238E27FC236}">
                <a16:creationId xmlns:a16="http://schemas.microsoft.com/office/drawing/2014/main" id="{AD6713F6-9E2F-4492-A7A0-9D910A67E3EE}"/>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EBC3CD0E-DDC2-4F83-8ABB-6C2D81DB91A9}"/>
              </a:ext>
            </a:extLst>
          </p:cNvPr>
          <p:cNvSpPr>
            <a:spLocks noGrp="1" noChangeArrowheads="1"/>
          </p:cNvSpPr>
          <p:nvPr>
            <p:ph type="sldNum" sz="quarter" idx="12"/>
          </p:nvPr>
        </p:nvSpPr>
        <p:spPr>
          <a:xfrm>
            <a:off x="6563448" y="6400800"/>
            <a:ext cx="1905000" cy="457200"/>
          </a:xfrm>
        </p:spPr>
        <p:txBody>
          <a:bodyPr/>
          <a:lstStyle>
            <a:lvl1pPr>
              <a:defRPr/>
            </a:lvl1pPr>
          </a:lstStyle>
          <a:p>
            <a:fld id="{863373A1-B0F1-42F7-89A8-FE03A46CDE63}" type="slidenum">
              <a:rPr lang="en-GB" altLang="en-US"/>
              <a:pPr/>
              <a:t>‹#›</a:t>
            </a:fld>
            <a:endParaRPr lang="en-GB" altLang="en-US"/>
          </a:p>
        </p:txBody>
      </p:sp>
      <p:sp>
        <p:nvSpPr>
          <p:cNvPr id="8" name="Rectangle 5">
            <a:extLst>
              <a:ext uri="{FF2B5EF4-FFF2-40B4-BE49-F238E27FC236}">
                <a16:creationId xmlns:a16="http://schemas.microsoft.com/office/drawing/2014/main" id="{9DD409BA-7B61-44D8-B726-755B768A585E}"/>
              </a:ext>
            </a:extLst>
          </p:cNvPr>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ltLang="en-US" dirty="0"/>
              <a:t>Copyright © Caroline Alliston 2017</a:t>
            </a:r>
          </a:p>
        </p:txBody>
      </p:sp>
    </p:spTree>
    <p:extLst>
      <p:ext uri="{BB962C8B-B14F-4D97-AF65-F5344CB8AC3E}">
        <p14:creationId xmlns:p14="http://schemas.microsoft.com/office/powerpoint/2010/main" val="2527808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77E4739-BDF5-4699-8431-6CA83F36F7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4BD8A13-E635-4CB0-97D8-AAAA9BA023CE}"/>
              </a:ext>
            </a:extLst>
          </p:cNvPr>
          <p:cNvSpPr>
            <a:spLocks noGrp="1" noChangeArrowheads="1"/>
          </p:cNvSpPr>
          <p:nvPr>
            <p:ph type="ftr" sz="quarter" idx="11"/>
          </p:nvPr>
        </p:nvSpPr>
        <p:spPr>
          <a:ln/>
        </p:spPr>
        <p:txBody>
          <a:bodyPr/>
          <a:lstStyle>
            <a:lvl1pPr>
              <a:defRPr/>
            </a:lvl1pPr>
          </a:lstStyle>
          <a:p>
            <a:pPr>
              <a:defRPr/>
            </a:pPr>
            <a:r>
              <a:rPr lang="en-US" altLang="en-US"/>
              <a:t>Copyright © Caroline Alliston 2017</a:t>
            </a:r>
          </a:p>
        </p:txBody>
      </p:sp>
      <p:sp>
        <p:nvSpPr>
          <p:cNvPr id="7" name="Rectangle 6">
            <a:extLst>
              <a:ext uri="{FF2B5EF4-FFF2-40B4-BE49-F238E27FC236}">
                <a16:creationId xmlns:a16="http://schemas.microsoft.com/office/drawing/2014/main" id="{EF551389-030C-43C8-AFAA-0110535D2E68}"/>
              </a:ext>
            </a:extLst>
          </p:cNvPr>
          <p:cNvSpPr>
            <a:spLocks noGrp="1" noChangeArrowheads="1"/>
          </p:cNvSpPr>
          <p:nvPr>
            <p:ph type="sldNum" sz="quarter" idx="12"/>
          </p:nvPr>
        </p:nvSpPr>
        <p:spPr>
          <a:ln/>
        </p:spPr>
        <p:txBody>
          <a:bodyPr/>
          <a:lstStyle>
            <a:lvl1pPr>
              <a:defRPr/>
            </a:lvl1pPr>
          </a:lstStyle>
          <a:p>
            <a:fld id="{3E301F18-7A8F-4B32-88C5-482A44F5DE79}" type="slidenum">
              <a:rPr lang="en-GB" altLang="en-US"/>
              <a:pPr/>
              <a:t>‹#›</a:t>
            </a:fld>
            <a:endParaRPr lang="en-GB" altLang="en-US"/>
          </a:p>
        </p:txBody>
      </p:sp>
    </p:spTree>
    <p:extLst>
      <p:ext uri="{BB962C8B-B14F-4D97-AF65-F5344CB8AC3E}">
        <p14:creationId xmlns:p14="http://schemas.microsoft.com/office/powerpoint/2010/main" val="214214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a:t>Copyright © Caroline Alliston 2017</a:t>
            </a:r>
          </a:p>
        </p:txBody>
      </p:sp>
      <p:sp>
        <p:nvSpPr>
          <p:cNvPr id="6" name="Slide Number Placeholder 5"/>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33045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a:t>Copyright © Caroline Alliston 2017</a:t>
            </a:r>
          </a:p>
        </p:txBody>
      </p:sp>
      <p:sp>
        <p:nvSpPr>
          <p:cNvPr id="6" name="Slide Number Placeholder 5"/>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335578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a:t>Copyright © Caroline Alliston 2017</a:t>
            </a:r>
          </a:p>
        </p:txBody>
      </p:sp>
      <p:sp>
        <p:nvSpPr>
          <p:cNvPr id="7" name="Slide Number Placeholder 6"/>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2124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a:p>
        </p:txBody>
      </p:sp>
      <p:sp>
        <p:nvSpPr>
          <p:cNvPr id="8" name="Footer Placeholder 7"/>
          <p:cNvSpPr>
            <a:spLocks noGrp="1"/>
          </p:cNvSpPr>
          <p:nvPr>
            <p:ph type="ftr" sz="quarter" idx="11"/>
          </p:nvPr>
        </p:nvSpPr>
        <p:spPr/>
        <p:txBody>
          <a:bodyPr/>
          <a:lstStyle/>
          <a:p>
            <a:r>
              <a:rPr lang="en-GB"/>
              <a:t>Copyright © Caroline Alliston 2017</a:t>
            </a:r>
          </a:p>
        </p:txBody>
      </p:sp>
      <p:sp>
        <p:nvSpPr>
          <p:cNvPr id="9" name="Slide Number Placeholder 8"/>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14712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GB"/>
          </a:p>
        </p:txBody>
      </p:sp>
      <p:sp>
        <p:nvSpPr>
          <p:cNvPr id="4" name="Footer Placeholder 3"/>
          <p:cNvSpPr>
            <a:spLocks noGrp="1"/>
          </p:cNvSpPr>
          <p:nvPr>
            <p:ph type="ftr" sz="quarter" idx="11"/>
          </p:nvPr>
        </p:nvSpPr>
        <p:spPr/>
        <p:txBody>
          <a:bodyPr/>
          <a:lstStyle/>
          <a:p>
            <a:r>
              <a:rPr lang="en-GB"/>
              <a:t>Copyright © Caroline Alliston 2017</a:t>
            </a:r>
          </a:p>
        </p:txBody>
      </p:sp>
      <p:sp>
        <p:nvSpPr>
          <p:cNvPr id="5" name="Slide Number Placeholder 4"/>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296540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GB"/>
          </a:p>
        </p:txBody>
      </p:sp>
      <p:sp>
        <p:nvSpPr>
          <p:cNvPr id="3" name="Footer Placeholder 2"/>
          <p:cNvSpPr>
            <a:spLocks noGrp="1"/>
          </p:cNvSpPr>
          <p:nvPr>
            <p:ph type="ftr" sz="quarter" idx="11"/>
          </p:nvPr>
        </p:nvSpPr>
        <p:spPr/>
        <p:txBody>
          <a:bodyPr/>
          <a:lstStyle/>
          <a:p>
            <a:r>
              <a:rPr lang="en-GB"/>
              <a:t>Copyright © Caroline Alliston 2017</a:t>
            </a:r>
          </a:p>
        </p:txBody>
      </p:sp>
      <p:sp>
        <p:nvSpPr>
          <p:cNvPr id="4" name="Slide Number Placeholder 3"/>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280387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a:t>Copyright © Caroline Alliston 2017</a:t>
            </a:r>
          </a:p>
        </p:txBody>
      </p:sp>
      <p:sp>
        <p:nvSpPr>
          <p:cNvPr id="7" name="Slide Number Placeholder 6"/>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160718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a:t>Copyright © Caroline Alliston 2017</a:t>
            </a:r>
          </a:p>
        </p:txBody>
      </p:sp>
      <p:sp>
        <p:nvSpPr>
          <p:cNvPr id="7" name="Slide Number Placeholder 6"/>
          <p:cNvSpPr>
            <a:spLocks noGrp="1"/>
          </p:cNvSpPr>
          <p:nvPr>
            <p:ph type="sldNum" sz="quarter" idx="12"/>
          </p:nvPr>
        </p:nvSpPr>
        <p:spPr/>
        <p:txBody>
          <a:bodyPr/>
          <a:lstStyle/>
          <a:p>
            <a:fld id="{1D804AB9-50B3-4733-B520-C0A53B4DB496}" type="slidenum">
              <a:rPr lang="en-GB" smtClean="0"/>
              <a:t>‹#›</a:t>
            </a:fld>
            <a:endParaRPr lang="en-GB"/>
          </a:p>
        </p:txBody>
      </p:sp>
    </p:spTree>
    <p:extLst>
      <p:ext uri="{BB962C8B-B14F-4D97-AF65-F5344CB8AC3E}">
        <p14:creationId xmlns:p14="http://schemas.microsoft.com/office/powerpoint/2010/main" val="316496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5026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en-US"/>
              <a:t>Copyright © Caroline Alliston 2017</a:t>
            </a:r>
            <a:endParaRPr lang="en-GB" dirty="0"/>
          </a:p>
        </p:txBody>
      </p:sp>
      <p:sp>
        <p:nvSpPr>
          <p:cNvPr id="6" name="Slide Number Placeholder 5"/>
          <p:cNvSpPr>
            <a:spLocks noGrp="1"/>
          </p:cNvSpPr>
          <p:nvPr>
            <p:ph type="sldNum" sz="quarter" idx="4"/>
          </p:nvPr>
        </p:nvSpPr>
        <p:spPr>
          <a:xfrm>
            <a:off x="6457950" y="65117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04AB9-50B3-4733-B520-C0A53B4DB496}" type="slidenum">
              <a:rPr lang="en-GB" smtClean="0"/>
              <a:t>‹#›</a:t>
            </a:fld>
            <a:endParaRPr lang="en-GB" dirty="0"/>
          </a:p>
        </p:txBody>
      </p:sp>
      <p:pic>
        <p:nvPicPr>
          <p:cNvPr id="7" name="Picture 6" descr="TTS logo Pantones 210714.eps">
            <a:extLst>
              <a:ext uri="{FF2B5EF4-FFF2-40B4-BE49-F238E27FC236}">
                <a16:creationId xmlns:a16="http://schemas.microsoft.com/office/drawing/2014/main" id="{7FCC9B62-012F-43CA-8489-04E3495135F4}"/>
              </a:ext>
            </a:extLst>
          </p:cNvPr>
          <p:cNvPicPr>
            <a:picLocks noChangeAspect="1"/>
          </p:cNvPicPr>
          <p:nvPr userDrawn="1"/>
        </p:nvPicPr>
        <p:blipFill>
          <a:blip r:embed="rId15"/>
          <a:stretch>
            <a:fillRect/>
          </a:stretch>
        </p:blipFill>
        <p:spPr>
          <a:xfrm>
            <a:off x="3581400" y="128890"/>
            <a:ext cx="1905000" cy="999454"/>
          </a:xfrm>
          <a:prstGeom prst="rect">
            <a:avLst/>
          </a:prstGeom>
        </p:spPr>
      </p:pic>
      <p:sp>
        <p:nvSpPr>
          <p:cNvPr id="9" name="Rectangle 8">
            <a:extLst>
              <a:ext uri="{FF2B5EF4-FFF2-40B4-BE49-F238E27FC236}">
                <a16:creationId xmlns:a16="http://schemas.microsoft.com/office/drawing/2014/main" id="{6C4815C4-EA89-4603-8987-A79B0339BFC0}"/>
              </a:ext>
            </a:extLst>
          </p:cNvPr>
          <p:cNvSpPr/>
          <p:nvPr userDrawn="1"/>
        </p:nvSpPr>
        <p:spPr>
          <a:xfrm>
            <a:off x="0" y="1275369"/>
            <a:ext cx="9144000" cy="990600"/>
          </a:xfrm>
          <a:prstGeom prst="rect">
            <a:avLst/>
          </a:prstGeom>
          <a:solidFill>
            <a:srgbClr val="0A59A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5133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4F89059-2D6A-4FFA-BF66-61FB7386C8A4}"/>
              </a:ext>
            </a:extLst>
          </p:cNvPr>
          <p:cNvSpPr>
            <a:spLocks noGrp="1" noChangeArrowheads="1"/>
          </p:cNvSpPr>
          <p:nvPr>
            <p:ph type="ctrTitle" idx="4294967295"/>
          </p:nvPr>
        </p:nvSpPr>
        <p:spPr>
          <a:xfrm>
            <a:off x="65314" y="1514474"/>
            <a:ext cx="9144000" cy="1470025"/>
          </a:xfrm>
        </p:spPr>
        <p:txBody>
          <a:bodyPr/>
          <a:lstStyle/>
          <a:p>
            <a:r>
              <a:rPr lang="en-GB" altLang="en-US" sz="3900" dirty="0">
                <a:solidFill>
                  <a:schemeClr val="bg1"/>
                </a:solidFill>
                <a:latin typeface="Arial" panose="020B0604020202020204" pitchFamily="34" charset="0"/>
                <a:cs typeface="Arial" panose="020B0604020202020204" pitchFamily="34" charset="0"/>
              </a:rPr>
              <a:t>Design, build &amp; test a motorised vehicle</a:t>
            </a:r>
            <a:endParaRPr lang="en-US" altLang="en-US" sz="3900" dirty="0">
              <a:solidFill>
                <a:schemeClr val="bg1"/>
              </a:solidFill>
              <a:latin typeface="Arial" panose="020B0604020202020204" pitchFamily="34" charset="0"/>
              <a:cs typeface="Arial" panose="020B0604020202020204" pitchFamily="34" charset="0"/>
            </a:endParaRPr>
          </a:p>
        </p:txBody>
      </p:sp>
      <p:pic>
        <p:nvPicPr>
          <p:cNvPr id="3075" name="Picture 7" descr="http://demandware.edgesuite.net/aaxq_prd/on/demandware.static/-/Sites-TTSGroupE-commerceMaster/default/dw526a75d3/images/hi-res/1000371_02_TE00778_015.jpg">
            <a:extLst>
              <a:ext uri="{FF2B5EF4-FFF2-40B4-BE49-F238E27FC236}">
                <a16:creationId xmlns:a16="http://schemas.microsoft.com/office/drawing/2014/main" id="{444A1E9F-B509-4BEE-8EBF-CF2AC0CD32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3223" y="2700337"/>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http://demandware.edgesuite.net/aaxq_prd/on/demandware.static/-/Sites-TTSGroupE-commerceMaster/default/dwfaaf9200/images/hi-res/1000371_00_TE00778_011.jpg">
            <a:extLst>
              <a:ext uri="{FF2B5EF4-FFF2-40B4-BE49-F238E27FC236}">
                <a16:creationId xmlns:a16="http://schemas.microsoft.com/office/drawing/2014/main" id="{61148375-0B25-40AC-8803-2CC0CF06875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1979" y="2710543"/>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Footer Placeholder 1">
            <a:extLst>
              <a:ext uri="{FF2B5EF4-FFF2-40B4-BE49-F238E27FC236}">
                <a16:creationId xmlns:a16="http://schemas.microsoft.com/office/drawing/2014/main" id="{C1176CC8-A306-47DB-AD40-80566F737774}"/>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endParaRPr lang="en-US" altLang="en-US" sz="1400" dirty="0"/>
          </a:p>
        </p:txBody>
      </p:sp>
      <p:sp>
        <p:nvSpPr>
          <p:cNvPr id="2" name="Slide Number Placeholder 1">
            <a:extLst>
              <a:ext uri="{FF2B5EF4-FFF2-40B4-BE49-F238E27FC236}">
                <a16:creationId xmlns:a16="http://schemas.microsoft.com/office/drawing/2014/main" id="{0514604F-2E4D-4A71-AEED-41AE7D320A39}"/>
              </a:ext>
            </a:extLst>
          </p:cNvPr>
          <p:cNvSpPr>
            <a:spLocks noGrp="1"/>
          </p:cNvSpPr>
          <p:nvPr>
            <p:ph type="sldNum" sz="quarter" idx="12"/>
          </p:nvPr>
        </p:nvSpPr>
        <p:spPr/>
        <p:txBody>
          <a:bodyPr/>
          <a:lstStyle/>
          <a:p>
            <a:fld id="{863373A1-B0F1-42F7-89A8-FE03A46CDE63}" type="slidenum">
              <a:rPr lang="en-GB" altLang="en-US" smtClean="0"/>
              <a:pPr/>
              <a:t>1</a:t>
            </a:fld>
            <a:endParaRPr lang="en-GB" altLang="en-US"/>
          </a:p>
        </p:txBody>
      </p:sp>
    </p:spTree>
    <p:extLst>
      <p:ext uri="{BB962C8B-B14F-4D97-AF65-F5344CB8AC3E}">
        <p14:creationId xmlns:p14="http://schemas.microsoft.com/office/powerpoint/2010/main" val="6521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325465BC-8D9E-44D5-9087-CA564AF61894}"/>
              </a:ext>
            </a:extLst>
          </p:cNvPr>
          <p:cNvSpPr>
            <a:spLocks noGrp="1" noChangeArrowheads="1"/>
          </p:cNvSpPr>
          <p:nvPr>
            <p:ph type="title"/>
          </p:nvPr>
        </p:nvSpPr>
        <p:spPr>
          <a:xfrm>
            <a:off x="538162" y="1502973"/>
            <a:ext cx="6397625" cy="1143000"/>
          </a:xfrm>
        </p:spPr>
        <p:txBody>
          <a:bodyPr/>
          <a:lstStyle/>
          <a:p>
            <a:r>
              <a:rPr lang="en-GB" altLang="en-US" sz="3200" dirty="0">
                <a:solidFill>
                  <a:schemeClr val="bg1"/>
                </a:solidFill>
                <a:latin typeface="Arial" panose="020B0604020202020204" pitchFamily="34" charset="0"/>
                <a:cs typeface="Arial" panose="020B0604020202020204" pitchFamily="34" charset="0"/>
              </a:rPr>
              <a:t> </a:t>
            </a:r>
            <a:r>
              <a:rPr lang="en-GB" altLang="en-US" sz="4000" dirty="0">
                <a:solidFill>
                  <a:schemeClr val="bg1"/>
                </a:solidFill>
                <a:latin typeface="Arial" panose="020B0604020202020204" pitchFamily="34" charset="0"/>
                <a:cs typeface="Arial" panose="020B0604020202020204" pitchFamily="34" charset="0"/>
              </a:rPr>
              <a:t>5.</a:t>
            </a:r>
            <a:r>
              <a:rPr lang="en-GB" altLang="en-US" sz="3200" dirty="0">
                <a:solidFill>
                  <a:schemeClr val="bg1"/>
                </a:solidFill>
                <a:latin typeface="Arial" panose="020B0604020202020204" pitchFamily="34" charset="0"/>
                <a:cs typeface="Arial" panose="020B0604020202020204" pitchFamily="34" charset="0"/>
              </a:rPr>
              <a:t> </a:t>
            </a:r>
            <a:r>
              <a:rPr lang="en-GB" altLang="en-US" sz="4000" dirty="0">
                <a:solidFill>
                  <a:schemeClr val="bg1"/>
                </a:solidFill>
                <a:latin typeface="Arial" panose="020B0604020202020204" pitchFamily="34" charset="0"/>
                <a:cs typeface="Arial" panose="020B0604020202020204" pitchFamily="34" charset="0"/>
              </a:rPr>
              <a:t>Make your circuit</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2291" name="Rectangle 5">
            <a:extLst>
              <a:ext uri="{FF2B5EF4-FFF2-40B4-BE49-F238E27FC236}">
                <a16:creationId xmlns:a16="http://schemas.microsoft.com/office/drawing/2014/main" id="{3B6DBF1D-3A1C-46EA-9DF5-F4700EA93110}"/>
              </a:ext>
            </a:extLst>
          </p:cNvPr>
          <p:cNvSpPr>
            <a:spLocks noGrp="1" noChangeArrowheads="1"/>
          </p:cNvSpPr>
          <p:nvPr>
            <p:ph type="body" sz="half" idx="1"/>
          </p:nvPr>
        </p:nvSpPr>
        <p:spPr>
          <a:xfrm>
            <a:off x="647700" y="2376714"/>
            <a:ext cx="8496300" cy="4986338"/>
          </a:xfrm>
        </p:spPr>
        <p:txBody>
          <a:bodyPr/>
          <a:lstStyle/>
          <a:p>
            <a:r>
              <a:rPr lang="en-GB" altLang="en-US" sz="2500" dirty="0">
                <a:latin typeface="Arial" panose="020B0604020202020204" pitchFamily="34" charset="0"/>
                <a:cs typeface="Arial" panose="020B0604020202020204" pitchFamily="34" charset="0"/>
              </a:rPr>
              <a:t>Fit the cells into the battery holder (the right way round).</a:t>
            </a:r>
          </a:p>
          <a:p>
            <a:r>
              <a:rPr lang="en-GB" altLang="en-US" sz="2500" dirty="0">
                <a:latin typeface="Arial" panose="020B0604020202020204" pitchFamily="34" charset="0"/>
                <a:cs typeface="Arial" panose="020B0604020202020204" pitchFamily="34" charset="0"/>
              </a:rPr>
              <a:t>Push the snap battery connector on firmly.</a:t>
            </a:r>
          </a:p>
          <a:p>
            <a:r>
              <a:rPr lang="en-GB" altLang="en-US" sz="2500" dirty="0">
                <a:latin typeface="Arial" panose="020B0604020202020204" pitchFamily="34" charset="0"/>
                <a:cs typeface="Arial" panose="020B0604020202020204" pitchFamily="34" charset="0"/>
              </a:rPr>
              <a:t>Lay out your components in a triangle and make the following circuit, then check it works.</a:t>
            </a:r>
          </a:p>
          <a:p>
            <a:endParaRPr lang="en-GB" altLang="en-US" sz="2500" dirty="0">
              <a:latin typeface="Arial" panose="020B0604020202020204" pitchFamily="34" charset="0"/>
              <a:cs typeface="Arial" panose="020B0604020202020204" pitchFamily="34" charset="0"/>
            </a:endParaRPr>
          </a:p>
          <a:p>
            <a:endParaRPr lang="en-GB" altLang="en-US" sz="2500" dirty="0">
              <a:latin typeface="Arial" panose="020B0604020202020204" pitchFamily="34" charset="0"/>
              <a:cs typeface="Arial" panose="020B0604020202020204" pitchFamily="34" charset="0"/>
            </a:endParaRPr>
          </a:p>
          <a:p>
            <a:endParaRPr lang="en-GB" altLang="en-US" sz="2500" dirty="0">
              <a:latin typeface="Arial" panose="020B0604020202020204" pitchFamily="34" charset="0"/>
              <a:cs typeface="Arial" panose="020B0604020202020204" pitchFamily="34" charset="0"/>
            </a:endParaRPr>
          </a:p>
          <a:p>
            <a:endParaRPr lang="en-GB" altLang="en-US" sz="800" dirty="0">
              <a:latin typeface="Arial" panose="020B0604020202020204" pitchFamily="34" charset="0"/>
              <a:cs typeface="Arial" panose="020B0604020202020204" pitchFamily="34" charset="0"/>
            </a:endParaRPr>
          </a:p>
          <a:p>
            <a:r>
              <a:rPr lang="en-GB" altLang="en-US" sz="2500" dirty="0">
                <a:latin typeface="Arial" panose="020B0604020202020204" pitchFamily="34" charset="0"/>
                <a:cs typeface="Arial" panose="020B0604020202020204" pitchFamily="34" charset="0"/>
              </a:rPr>
              <a:t>Crocodile leads must be clipped onto bare metal, not onto plastic insulation! </a:t>
            </a:r>
            <a:endParaRPr lang="en-US" altLang="en-US" sz="2500" dirty="0">
              <a:latin typeface="Arial" panose="020B0604020202020204" pitchFamily="34" charset="0"/>
              <a:cs typeface="Arial" panose="020B0604020202020204" pitchFamily="34" charset="0"/>
            </a:endParaRPr>
          </a:p>
        </p:txBody>
      </p:sp>
      <p:pic>
        <p:nvPicPr>
          <p:cNvPr id="12292" name="Picture 5">
            <a:extLst>
              <a:ext uri="{FF2B5EF4-FFF2-40B4-BE49-F238E27FC236}">
                <a16:creationId xmlns:a16="http://schemas.microsoft.com/office/drawing/2014/main" id="{61A59D78-9EF0-4245-917E-8C0E75A6B03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62075" y="4117523"/>
            <a:ext cx="23749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Footer Placeholder 1">
            <a:extLst>
              <a:ext uri="{FF2B5EF4-FFF2-40B4-BE49-F238E27FC236}">
                <a16:creationId xmlns:a16="http://schemas.microsoft.com/office/drawing/2014/main" id="{CF45B18B-48FA-48E4-A274-E4AF595F1191}"/>
              </a:ext>
            </a:extLst>
          </p:cNvPr>
          <p:cNvSpPr>
            <a:spLocks noGrp="1"/>
          </p:cNvSpPr>
          <p:nvPr>
            <p:ph type="ftr" sz="quarter" idx="11"/>
          </p:nvPr>
        </p:nvSpPr>
        <p:spPr>
          <a:xfrm>
            <a:off x="755650" y="6427788"/>
            <a:ext cx="77041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896E2829-A544-4014-AC82-7E0B05BDDA13}"/>
              </a:ext>
            </a:extLst>
          </p:cNvPr>
          <p:cNvSpPr>
            <a:spLocks noGrp="1"/>
          </p:cNvSpPr>
          <p:nvPr>
            <p:ph type="sldNum" sz="quarter" idx="12"/>
          </p:nvPr>
        </p:nvSpPr>
        <p:spPr/>
        <p:txBody>
          <a:bodyPr/>
          <a:lstStyle/>
          <a:p>
            <a:fld id="{3E301F18-7A8F-4B32-88C5-482A44F5DE79}" type="slidenum">
              <a:rPr lang="en-GB" altLang="en-US" smtClean="0"/>
              <a:pPr/>
              <a:t>10</a:t>
            </a:fld>
            <a:endParaRPr lang="en-GB" altLang="en-US"/>
          </a:p>
        </p:txBody>
      </p:sp>
      <p:pic>
        <p:nvPicPr>
          <p:cNvPr id="4" name="Picture 3">
            <a:extLst>
              <a:ext uri="{FF2B5EF4-FFF2-40B4-BE49-F238E27FC236}">
                <a16:creationId xmlns:a16="http://schemas.microsoft.com/office/drawing/2014/main" id="{CB57CD8D-610F-44EB-B369-49BBB8B905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4464" y="4142015"/>
            <a:ext cx="2979966" cy="1608935"/>
          </a:xfrm>
          <a:prstGeom prst="rect">
            <a:avLst/>
          </a:prstGeom>
        </p:spPr>
      </p:pic>
    </p:spTree>
    <p:extLst>
      <p:ext uri="{BB962C8B-B14F-4D97-AF65-F5344CB8AC3E}">
        <p14:creationId xmlns:p14="http://schemas.microsoft.com/office/powerpoint/2010/main" val="193659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BBA693B-4A07-4206-9417-31B42FE4629A}"/>
              </a:ext>
            </a:extLst>
          </p:cNvPr>
          <p:cNvSpPr>
            <a:spLocks noGrp="1" noChangeArrowheads="1"/>
          </p:cNvSpPr>
          <p:nvPr>
            <p:ph type="title"/>
          </p:nvPr>
        </p:nvSpPr>
        <p:spPr>
          <a:xfrm>
            <a:off x="298450" y="1493046"/>
            <a:ext cx="6403975"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6. Design your vehicle</a:t>
            </a:r>
          </a:p>
        </p:txBody>
      </p:sp>
      <p:sp>
        <p:nvSpPr>
          <p:cNvPr id="13315" name="Rectangle 3">
            <a:extLst>
              <a:ext uri="{FF2B5EF4-FFF2-40B4-BE49-F238E27FC236}">
                <a16:creationId xmlns:a16="http://schemas.microsoft.com/office/drawing/2014/main" id="{9FC52701-30C2-4B84-A575-2DFC760E57D5}"/>
              </a:ext>
            </a:extLst>
          </p:cNvPr>
          <p:cNvSpPr>
            <a:spLocks noGrp="1" noChangeArrowheads="1"/>
          </p:cNvSpPr>
          <p:nvPr>
            <p:ph type="body" sz="half" idx="1"/>
          </p:nvPr>
        </p:nvSpPr>
        <p:spPr>
          <a:xfrm>
            <a:off x="214654" y="2382952"/>
            <a:ext cx="4277178" cy="5589588"/>
          </a:xfrm>
        </p:spPr>
        <p:txBody>
          <a:bodyPr/>
          <a:lstStyle/>
          <a:p>
            <a:pPr>
              <a:spcBef>
                <a:spcPts val="600"/>
              </a:spcBef>
              <a:spcAft>
                <a:spcPts val="600"/>
              </a:spcAft>
            </a:pPr>
            <a:r>
              <a:rPr lang="en-GB" altLang="en-US" sz="2400" dirty="0">
                <a:latin typeface="Arial" panose="020B0604020202020204" pitchFamily="34" charset="0"/>
                <a:cs typeface="Arial" panose="020B0604020202020204" pitchFamily="34" charset="0"/>
              </a:rPr>
              <a:t>Think of a design for your vehicle and sketch it on your design sheet. Here is an example to help you (the frame is 11 cm x 20 cm).</a:t>
            </a:r>
          </a:p>
          <a:p>
            <a:pPr marL="0" indent="0">
              <a:buFontTx/>
              <a:buNone/>
            </a:pPr>
            <a:endParaRPr lang="en-GB" altLang="en-US" sz="2400" dirty="0"/>
          </a:p>
        </p:txBody>
      </p:sp>
      <p:sp>
        <p:nvSpPr>
          <p:cNvPr id="13318" name="Footer Placeholder 1">
            <a:extLst>
              <a:ext uri="{FF2B5EF4-FFF2-40B4-BE49-F238E27FC236}">
                <a16:creationId xmlns:a16="http://schemas.microsoft.com/office/drawing/2014/main" id="{789ADB2C-57F1-4D3C-98AA-94A0C4D6CE96}"/>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DF0D5963-71DF-41D6-BF12-E10ED1EB13C6}"/>
              </a:ext>
            </a:extLst>
          </p:cNvPr>
          <p:cNvSpPr>
            <a:spLocks noGrp="1"/>
          </p:cNvSpPr>
          <p:nvPr>
            <p:ph type="sldNum" sz="quarter" idx="12"/>
          </p:nvPr>
        </p:nvSpPr>
        <p:spPr/>
        <p:txBody>
          <a:bodyPr/>
          <a:lstStyle/>
          <a:p>
            <a:fld id="{863373A1-B0F1-42F7-89A8-FE03A46CDE63}" type="slidenum">
              <a:rPr lang="en-GB" altLang="en-US" smtClean="0"/>
              <a:pPr/>
              <a:t>11</a:t>
            </a:fld>
            <a:endParaRPr lang="en-GB" altLang="en-US"/>
          </a:p>
        </p:txBody>
      </p:sp>
      <p:sp>
        <p:nvSpPr>
          <p:cNvPr id="8" name="Rectangle 3">
            <a:extLst>
              <a:ext uri="{FF2B5EF4-FFF2-40B4-BE49-F238E27FC236}">
                <a16:creationId xmlns:a16="http://schemas.microsoft.com/office/drawing/2014/main" id="{7A1E0931-6DD8-4D77-94F1-6B50FA588068}"/>
              </a:ext>
            </a:extLst>
          </p:cNvPr>
          <p:cNvSpPr txBox="1">
            <a:spLocks noChangeArrowheads="1"/>
          </p:cNvSpPr>
          <p:nvPr/>
        </p:nvSpPr>
        <p:spPr>
          <a:xfrm>
            <a:off x="215900" y="4187711"/>
            <a:ext cx="8928100" cy="558958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GB" altLang="en-US" sz="2400" dirty="0">
                <a:latin typeface="Arial" panose="020B0604020202020204" pitchFamily="34" charset="0"/>
                <a:cs typeface="Arial" panose="020B0604020202020204" pitchFamily="34" charset="0"/>
              </a:rPr>
              <a:t>Select which driven pulley to use. A smaller pulley should go faster on the flat, and a larger pulley should go better up hill. </a:t>
            </a:r>
          </a:p>
          <a:p>
            <a:pPr>
              <a:spcBef>
                <a:spcPts val="600"/>
              </a:spcBef>
              <a:spcAft>
                <a:spcPts val="600"/>
              </a:spcAft>
            </a:pPr>
            <a:r>
              <a:rPr lang="en-GB" altLang="en-US" sz="2400" dirty="0">
                <a:latin typeface="Arial" panose="020B0604020202020204" pitchFamily="34" charset="0"/>
                <a:cs typeface="Arial" panose="020B0604020202020204" pitchFamily="34" charset="0"/>
              </a:rPr>
              <a:t>Select which wheels to use initially. It should go faster with larger wheels, but if the wheels go too fast they can slip. You can always change them at the end if you need to.</a:t>
            </a:r>
          </a:p>
          <a:p>
            <a:pPr>
              <a:spcBef>
                <a:spcPts val="600"/>
              </a:spcBef>
              <a:spcAft>
                <a:spcPts val="600"/>
              </a:spcAft>
            </a:pPr>
            <a:r>
              <a:rPr lang="en-GB" altLang="en-US" sz="2400" dirty="0">
                <a:latin typeface="Arial" panose="020B0604020202020204" pitchFamily="34" charset="0"/>
                <a:cs typeface="Arial" panose="020B0604020202020204" pitchFamily="34" charset="0"/>
              </a:rPr>
              <a:t>Work out where your electrical parts will go. </a:t>
            </a:r>
          </a:p>
          <a:p>
            <a:pPr marL="0" indent="0">
              <a:buFontTx/>
              <a:buNone/>
            </a:pPr>
            <a:endParaRPr lang="en-GB" altLang="en-US" sz="2400" dirty="0"/>
          </a:p>
        </p:txBody>
      </p:sp>
      <p:pic>
        <p:nvPicPr>
          <p:cNvPr id="4" name="Picture 3">
            <a:extLst>
              <a:ext uri="{FF2B5EF4-FFF2-40B4-BE49-F238E27FC236}">
                <a16:creationId xmlns:a16="http://schemas.microsoft.com/office/drawing/2014/main" id="{B6E27A2E-3FDB-472B-9EC6-A01E8DE110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73788" y="2407060"/>
            <a:ext cx="3604043" cy="1756543"/>
          </a:xfrm>
          <a:prstGeom prst="rect">
            <a:avLst/>
          </a:prstGeom>
        </p:spPr>
      </p:pic>
    </p:spTree>
    <p:extLst>
      <p:ext uri="{BB962C8B-B14F-4D97-AF65-F5344CB8AC3E}">
        <p14:creationId xmlns:p14="http://schemas.microsoft.com/office/powerpoint/2010/main" val="152172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FD32987-9F1D-4DF5-9649-7E7BCEBA393B}"/>
              </a:ext>
            </a:extLst>
          </p:cNvPr>
          <p:cNvSpPr>
            <a:spLocks noGrp="1" noChangeArrowheads="1"/>
          </p:cNvSpPr>
          <p:nvPr>
            <p:ph type="title"/>
          </p:nvPr>
        </p:nvSpPr>
        <p:spPr>
          <a:xfrm>
            <a:off x="353106" y="1505626"/>
            <a:ext cx="6284458"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7. Make your outer frame</a:t>
            </a:r>
          </a:p>
        </p:txBody>
      </p:sp>
      <p:sp>
        <p:nvSpPr>
          <p:cNvPr id="14339" name="Rectangle 3">
            <a:extLst>
              <a:ext uri="{FF2B5EF4-FFF2-40B4-BE49-F238E27FC236}">
                <a16:creationId xmlns:a16="http://schemas.microsoft.com/office/drawing/2014/main" id="{99B707CA-3F99-4071-A0FE-440C48883352}"/>
              </a:ext>
            </a:extLst>
          </p:cNvPr>
          <p:cNvSpPr>
            <a:spLocks noGrp="1" noChangeArrowheads="1"/>
          </p:cNvSpPr>
          <p:nvPr>
            <p:ph type="body" sz="half" idx="1"/>
          </p:nvPr>
        </p:nvSpPr>
        <p:spPr>
          <a:xfrm>
            <a:off x="244517" y="2455862"/>
            <a:ext cx="5437826" cy="5114925"/>
          </a:xfrm>
        </p:spPr>
        <p:txBody>
          <a:bodyPr/>
          <a:lstStyle/>
          <a:p>
            <a:r>
              <a:rPr lang="en-GB" altLang="en-US" sz="2600" dirty="0">
                <a:latin typeface="Arial" panose="020B0604020202020204" pitchFamily="34" charset="0"/>
                <a:cs typeface="Arial" panose="020B0604020202020204" pitchFamily="34" charset="0"/>
              </a:rPr>
              <a:t>Mark out and cut your wood. Smooth the ends with sandpaper. </a:t>
            </a:r>
          </a:p>
          <a:p>
            <a:r>
              <a:rPr lang="en-GB" altLang="en-US" sz="2600" dirty="0">
                <a:latin typeface="Arial" panose="020B0604020202020204" pitchFamily="34" charset="0"/>
                <a:cs typeface="Arial" panose="020B0604020202020204" pitchFamily="34" charset="0"/>
              </a:rPr>
              <a:t>Glue together the outer frame, then reinforce with cardboard triangles.</a:t>
            </a:r>
          </a:p>
          <a:p>
            <a:r>
              <a:rPr lang="en-GB" altLang="en-US" sz="2600" dirty="0">
                <a:latin typeface="Arial" panose="020B0604020202020204" pitchFamily="34" charset="0"/>
                <a:cs typeface="Arial" panose="020B0604020202020204" pitchFamily="34" charset="0"/>
              </a:rPr>
              <a:t>Glue four axle holders on to the frame. Try to make them symmetrical. If you chose a big pulley, position the axle holders so it won’t touch the frame. </a:t>
            </a:r>
          </a:p>
          <a:p>
            <a:endParaRPr lang="en-GB" altLang="en-US" sz="2600" dirty="0">
              <a:latin typeface="Arial" panose="020B0604020202020204" pitchFamily="34" charset="0"/>
              <a:cs typeface="Arial" panose="020B0604020202020204" pitchFamily="34" charset="0"/>
            </a:endParaRPr>
          </a:p>
          <a:p>
            <a:endParaRPr lang="en-GB" altLang="en-US" sz="2600" dirty="0">
              <a:latin typeface="Arial" panose="020B0604020202020204" pitchFamily="34" charset="0"/>
              <a:cs typeface="Arial" panose="020B0604020202020204" pitchFamily="34" charset="0"/>
            </a:endParaRPr>
          </a:p>
          <a:p>
            <a:endParaRPr lang="en-GB" altLang="en-US" sz="2400" dirty="0"/>
          </a:p>
        </p:txBody>
      </p:sp>
      <p:pic>
        <p:nvPicPr>
          <p:cNvPr id="14340" name="Picture 1">
            <a:extLst>
              <a:ext uri="{FF2B5EF4-FFF2-40B4-BE49-F238E27FC236}">
                <a16:creationId xmlns:a16="http://schemas.microsoft.com/office/drawing/2014/main" id="{90FB445E-9789-4892-BE07-36465F18AEC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82343" y="2355280"/>
            <a:ext cx="2651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a:extLst>
              <a:ext uri="{FF2B5EF4-FFF2-40B4-BE49-F238E27FC236}">
                <a16:creationId xmlns:a16="http://schemas.microsoft.com/office/drawing/2014/main" id="{5255E6BE-B67F-4D3F-B920-9ABF6FD5B3E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33546" y="3938017"/>
            <a:ext cx="30003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a:extLst>
              <a:ext uri="{FF2B5EF4-FFF2-40B4-BE49-F238E27FC236}">
                <a16:creationId xmlns:a16="http://schemas.microsoft.com/office/drawing/2014/main" id="{525524A2-09D6-4E97-A58B-569E75872B25}"/>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293859" y="5270159"/>
            <a:ext cx="30797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Footer Placeholder 1">
            <a:extLst>
              <a:ext uri="{FF2B5EF4-FFF2-40B4-BE49-F238E27FC236}">
                <a16:creationId xmlns:a16="http://schemas.microsoft.com/office/drawing/2014/main" id="{CDC22232-2704-4811-88B8-176C142FB6D5}"/>
              </a:ext>
            </a:extLst>
          </p:cNvPr>
          <p:cNvSpPr>
            <a:spLocks noGrp="1"/>
          </p:cNvSpPr>
          <p:nvPr>
            <p:ph type="ftr" sz="quarter" idx="3"/>
          </p:nvPr>
        </p:nvSpPr>
        <p:spPr>
          <a:xfrm>
            <a:off x="827088" y="6500813"/>
            <a:ext cx="777716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D8C8A85A-E9A5-4DB3-85BD-1D029004F361}"/>
              </a:ext>
            </a:extLst>
          </p:cNvPr>
          <p:cNvSpPr>
            <a:spLocks noGrp="1"/>
          </p:cNvSpPr>
          <p:nvPr>
            <p:ph type="sldNum" sz="quarter" idx="12"/>
          </p:nvPr>
        </p:nvSpPr>
        <p:spPr/>
        <p:txBody>
          <a:bodyPr/>
          <a:lstStyle/>
          <a:p>
            <a:fld id="{863373A1-B0F1-42F7-89A8-FE03A46CDE63}" type="slidenum">
              <a:rPr lang="en-GB" altLang="en-US" smtClean="0"/>
              <a:pPr/>
              <a:t>12</a:t>
            </a:fld>
            <a:endParaRPr lang="en-GB" altLang="en-US"/>
          </a:p>
        </p:txBody>
      </p:sp>
    </p:spTree>
    <p:extLst>
      <p:ext uri="{BB962C8B-B14F-4D97-AF65-F5344CB8AC3E}">
        <p14:creationId xmlns:p14="http://schemas.microsoft.com/office/powerpoint/2010/main" val="75299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94600BA-3A18-4B5E-8095-D597511B9130}"/>
              </a:ext>
            </a:extLst>
          </p:cNvPr>
          <p:cNvSpPr>
            <a:spLocks noGrp="1" noChangeArrowheads="1"/>
          </p:cNvSpPr>
          <p:nvPr>
            <p:ph type="title"/>
          </p:nvPr>
        </p:nvSpPr>
        <p:spPr>
          <a:xfrm>
            <a:off x="495923" y="1494289"/>
            <a:ext cx="7056437"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8. Fit your non-driven axle</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5363" name="Rectangle 6">
            <a:extLst>
              <a:ext uri="{FF2B5EF4-FFF2-40B4-BE49-F238E27FC236}">
                <a16:creationId xmlns:a16="http://schemas.microsoft.com/office/drawing/2014/main" id="{20CC846F-D6EB-42BB-ADC5-360FFE03C71A}"/>
              </a:ext>
            </a:extLst>
          </p:cNvPr>
          <p:cNvSpPr>
            <a:spLocks noChangeArrowheads="1"/>
          </p:cNvSpPr>
          <p:nvPr/>
        </p:nvSpPr>
        <p:spPr bwMode="auto">
          <a:xfrm>
            <a:off x="468313" y="2313349"/>
            <a:ext cx="5279344"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Aft>
                <a:spcPts val="600"/>
              </a:spcAft>
            </a:pPr>
            <a:r>
              <a:rPr lang="en-GB" altLang="en-US" sz="2300" dirty="0">
                <a:latin typeface="Arial" panose="020B0604020202020204" pitchFamily="34" charset="0"/>
                <a:cs typeface="Arial" panose="020B0604020202020204" pitchFamily="34" charset="0"/>
              </a:rPr>
              <a:t>Cut a length of straw 2 cm longer than your frame width. Round out the cut end with a pencil. </a:t>
            </a:r>
          </a:p>
        </p:txBody>
      </p:sp>
      <p:sp>
        <p:nvSpPr>
          <p:cNvPr id="15366" name="Rectangle 6">
            <a:extLst>
              <a:ext uri="{FF2B5EF4-FFF2-40B4-BE49-F238E27FC236}">
                <a16:creationId xmlns:a16="http://schemas.microsoft.com/office/drawing/2014/main" id="{BBAFC14C-B3B1-4220-980E-F3170A7CC3B1}"/>
              </a:ext>
            </a:extLst>
          </p:cNvPr>
          <p:cNvSpPr>
            <a:spLocks noChangeArrowheads="1"/>
          </p:cNvSpPr>
          <p:nvPr/>
        </p:nvSpPr>
        <p:spPr bwMode="auto">
          <a:xfrm>
            <a:off x="468313" y="3453329"/>
            <a:ext cx="536332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Aft>
                <a:spcPts val="600"/>
              </a:spcAft>
            </a:pPr>
            <a:r>
              <a:rPr lang="en-GB" altLang="en-US" sz="2300" dirty="0">
                <a:latin typeface="Arial" panose="020B0604020202020204" pitchFamily="34" charset="0"/>
                <a:cs typeface="Arial" panose="020B0604020202020204" pitchFamily="34" charset="0"/>
              </a:rPr>
              <a:t>Enlarge both the front and back axle holder holes to just fit the straw. Slide the straw in; it should be a tight fit. You could glue it to the axle holders. </a:t>
            </a:r>
          </a:p>
          <a:p>
            <a:pPr>
              <a:spcAft>
                <a:spcPts val="600"/>
              </a:spcAft>
            </a:pPr>
            <a:r>
              <a:rPr lang="en-GB" altLang="en-US" sz="2300" dirty="0">
                <a:latin typeface="Arial" panose="020B0604020202020204" pitchFamily="34" charset="0"/>
                <a:cs typeface="Arial" panose="020B0604020202020204" pitchFamily="34" charset="0"/>
              </a:rPr>
              <a:t>Cut and fit an axle 2cm longer than the straw. Push on the wheels until they nearly touch the straw. Check the axle spins freely.</a:t>
            </a:r>
          </a:p>
        </p:txBody>
      </p:sp>
      <p:sp>
        <p:nvSpPr>
          <p:cNvPr id="15367" name="Footer Placeholder 1">
            <a:extLst>
              <a:ext uri="{FF2B5EF4-FFF2-40B4-BE49-F238E27FC236}">
                <a16:creationId xmlns:a16="http://schemas.microsoft.com/office/drawing/2014/main" id="{8FCD75AD-4DDF-41C6-9A34-2A7D7703E330}"/>
              </a:ext>
            </a:extLst>
          </p:cNvPr>
          <p:cNvSpPr>
            <a:spLocks noGrp="1"/>
          </p:cNvSpPr>
          <p:nvPr>
            <p:ph type="ftr" sz="quarter" idx="11"/>
          </p:nvPr>
        </p:nvSpPr>
        <p:spPr>
          <a:xfrm>
            <a:off x="539750" y="6427788"/>
            <a:ext cx="8224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8FC6EA11-2FF8-4756-BADA-8983532DDEB9}"/>
              </a:ext>
            </a:extLst>
          </p:cNvPr>
          <p:cNvSpPr>
            <a:spLocks noGrp="1"/>
          </p:cNvSpPr>
          <p:nvPr>
            <p:ph type="sldNum" sz="quarter" idx="12"/>
          </p:nvPr>
        </p:nvSpPr>
        <p:spPr/>
        <p:txBody>
          <a:bodyPr/>
          <a:lstStyle/>
          <a:p>
            <a:fld id="{1D804AB9-50B3-4733-B520-C0A53B4DB496}" type="slidenum">
              <a:rPr lang="en-GB" smtClean="0"/>
              <a:t>13</a:t>
            </a:fld>
            <a:endParaRPr lang="en-GB"/>
          </a:p>
        </p:txBody>
      </p:sp>
      <p:pic>
        <p:nvPicPr>
          <p:cNvPr id="4" name="Picture 3">
            <a:extLst>
              <a:ext uri="{FF2B5EF4-FFF2-40B4-BE49-F238E27FC236}">
                <a16:creationId xmlns:a16="http://schemas.microsoft.com/office/drawing/2014/main" id="{113ED495-2457-4C6A-8C6D-7A6DDDF607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55967" y="2962114"/>
            <a:ext cx="2828923" cy="2151067"/>
          </a:xfrm>
          <a:prstGeom prst="rect">
            <a:avLst/>
          </a:prstGeom>
        </p:spPr>
      </p:pic>
      <p:pic>
        <p:nvPicPr>
          <p:cNvPr id="6" name="Picture 5">
            <a:extLst>
              <a:ext uri="{FF2B5EF4-FFF2-40B4-BE49-F238E27FC236}">
                <a16:creationId xmlns:a16="http://schemas.microsoft.com/office/drawing/2014/main" id="{6655716C-DBA3-45C5-98C5-C9612BCA95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55967" y="5226620"/>
            <a:ext cx="2828922" cy="1146058"/>
          </a:xfrm>
          <a:prstGeom prst="rect">
            <a:avLst/>
          </a:prstGeom>
        </p:spPr>
      </p:pic>
      <p:pic>
        <p:nvPicPr>
          <p:cNvPr id="5" name="Picture 4">
            <a:extLst>
              <a:ext uri="{FF2B5EF4-FFF2-40B4-BE49-F238E27FC236}">
                <a16:creationId xmlns:a16="http://schemas.microsoft.com/office/drawing/2014/main" id="{BDC4D710-80DD-4920-A3C2-1AE994E2391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5967" y="2377806"/>
            <a:ext cx="2828922" cy="458323"/>
          </a:xfrm>
          <a:prstGeom prst="rect">
            <a:avLst/>
          </a:prstGeom>
        </p:spPr>
      </p:pic>
    </p:spTree>
    <p:extLst>
      <p:ext uri="{BB962C8B-B14F-4D97-AF65-F5344CB8AC3E}">
        <p14:creationId xmlns:p14="http://schemas.microsoft.com/office/powerpoint/2010/main" val="20665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7D4B4E8-368F-4BD7-B3DE-44D162785832}"/>
              </a:ext>
            </a:extLst>
          </p:cNvPr>
          <p:cNvSpPr>
            <a:spLocks noGrp="1" noChangeArrowheads="1"/>
          </p:cNvSpPr>
          <p:nvPr>
            <p:ph type="title"/>
          </p:nvPr>
        </p:nvSpPr>
        <p:spPr>
          <a:xfrm>
            <a:off x="483735" y="1477345"/>
            <a:ext cx="7199312"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9. Fit your driven axle</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6387" name="Rectangle 3">
            <a:extLst>
              <a:ext uri="{FF2B5EF4-FFF2-40B4-BE49-F238E27FC236}">
                <a16:creationId xmlns:a16="http://schemas.microsoft.com/office/drawing/2014/main" id="{DC4EC841-EB7A-44E9-BC9B-5D4CD65CE457}"/>
              </a:ext>
            </a:extLst>
          </p:cNvPr>
          <p:cNvSpPr>
            <a:spLocks noGrp="1" noChangeArrowheads="1"/>
          </p:cNvSpPr>
          <p:nvPr>
            <p:ph type="body" idx="1"/>
          </p:nvPr>
        </p:nvSpPr>
        <p:spPr>
          <a:xfrm>
            <a:off x="395288" y="2414705"/>
            <a:ext cx="8497887" cy="3281363"/>
          </a:xfrm>
        </p:spPr>
        <p:txBody>
          <a:bodyPr/>
          <a:lstStyle/>
          <a:p>
            <a:pPr>
              <a:spcAft>
                <a:spcPts val="600"/>
              </a:spcAft>
            </a:pPr>
            <a:r>
              <a:rPr lang="en-GB" altLang="en-US" sz="2300" dirty="0">
                <a:latin typeface="Arial" panose="020B0604020202020204" pitchFamily="34" charset="0"/>
                <a:cs typeface="Arial" panose="020B0604020202020204" pitchFamily="34" charset="0"/>
              </a:rPr>
              <a:t>Cut an axle 4 cm longer than the width of your frame.</a:t>
            </a:r>
          </a:p>
          <a:p>
            <a:pPr>
              <a:spcAft>
                <a:spcPts val="600"/>
              </a:spcAft>
            </a:pPr>
            <a:r>
              <a:rPr lang="en-GB" altLang="en-US" sz="2300" dirty="0">
                <a:latin typeface="Arial" panose="020B0604020202020204" pitchFamily="34" charset="0"/>
                <a:cs typeface="Arial" panose="020B0604020202020204" pitchFamily="34" charset="0"/>
              </a:rPr>
              <a:t>Smooth the ends and check the wheels fit. </a:t>
            </a:r>
          </a:p>
          <a:p>
            <a:pPr>
              <a:spcAft>
                <a:spcPts val="600"/>
              </a:spcAft>
            </a:pPr>
            <a:r>
              <a:rPr lang="en-GB" altLang="en-US" sz="2300" dirty="0">
                <a:latin typeface="Arial" panose="020B0604020202020204" pitchFamily="34" charset="0"/>
                <a:cs typeface="Arial" panose="020B0604020202020204" pitchFamily="34" charset="0"/>
              </a:rPr>
              <a:t>Slide the wooden pulley to the middle; it should be a tight fit. </a:t>
            </a:r>
          </a:p>
          <a:p>
            <a:pPr>
              <a:spcAft>
                <a:spcPts val="600"/>
              </a:spcAft>
            </a:pPr>
            <a:r>
              <a:rPr lang="en-GB" altLang="en-US" sz="2300" dirty="0">
                <a:latin typeface="Arial" panose="020B0604020202020204" pitchFamily="34" charset="0"/>
                <a:cs typeface="Arial" panose="020B0604020202020204" pitchFamily="34" charset="0"/>
              </a:rPr>
              <a:t>Fit the rubber band over the pulley. You can tie a slip knot to hold it in place. </a:t>
            </a:r>
          </a:p>
          <a:p>
            <a:pPr>
              <a:spcAft>
                <a:spcPts val="600"/>
              </a:spcAft>
            </a:pPr>
            <a:r>
              <a:rPr lang="en-GB" altLang="en-US" sz="2300" dirty="0">
                <a:latin typeface="Arial" panose="020B0604020202020204" pitchFamily="34" charset="0"/>
                <a:cs typeface="Arial" panose="020B0604020202020204" pitchFamily="34" charset="0"/>
              </a:rPr>
              <a:t>Slide in the axle.</a:t>
            </a:r>
          </a:p>
          <a:p>
            <a:pPr>
              <a:spcAft>
                <a:spcPts val="600"/>
              </a:spcAft>
            </a:pPr>
            <a:endParaRPr lang="en-GB" altLang="en-US" sz="2600" dirty="0"/>
          </a:p>
          <a:p>
            <a:pPr>
              <a:spcAft>
                <a:spcPts val="600"/>
              </a:spcAft>
            </a:pPr>
            <a:endParaRPr lang="en-GB" altLang="en-US" sz="2600" dirty="0"/>
          </a:p>
        </p:txBody>
      </p:sp>
      <p:pic>
        <p:nvPicPr>
          <p:cNvPr id="16388" name="Picture 1">
            <a:extLst>
              <a:ext uri="{FF2B5EF4-FFF2-40B4-BE49-F238E27FC236}">
                <a16:creationId xmlns:a16="http://schemas.microsoft.com/office/drawing/2014/main" id="{EBF2D702-323B-40C6-A221-3412FE3841F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63938" y="4674959"/>
            <a:ext cx="403225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ooter Placeholder 1">
            <a:extLst>
              <a:ext uri="{FF2B5EF4-FFF2-40B4-BE49-F238E27FC236}">
                <a16:creationId xmlns:a16="http://schemas.microsoft.com/office/drawing/2014/main" id="{E678FAC8-13B9-412B-ADCF-A05563DADADF}"/>
              </a:ext>
            </a:extLst>
          </p:cNvPr>
          <p:cNvSpPr>
            <a:spLocks noGrp="1"/>
          </p:cNvSpPr>
          <p:nvPr>
            <p:ph type="ftr" sz="quarter" idx="11"/>
          </p:nvPr>
        </p:nvSpPr>
        <p:spPr>
          <a:xfrm>
            <a:off x="395288" y="6427788"/>
            <a:ext cx="80645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14670128-4F63-4C96-8D37-D5B7DEEA1CC1}"/>
              </a:ext>
            </a:extLst>
          </p:cNvPr>
          <p:cNvSpPr>
            <a:spLocks noGrp="1"/>
          </p:cNvSpPr>
          <p:nvPr>
            <p:ph type="sldNum" sz="quarter" idx="12"/>
          </p:nvPr>
        </p:nvSpPr>
        <p:spPr/>
        <p:txBody>
          <a:bodyPr/>
          <a:lstStyle/>
          <a:p>
            <a:fld id="{1D804AB9-50B3-4733-B520-C0A53B4DB496}" type="slidenum">
              <a:rPr lang="en-GB" smtClean="0"/>
              <a:t>14</a:t>
            </a:fld>
            <a:endParaRPr lang="en-GB"/>
          </a:p>
        </p:txBody>
      </p:sp>
    </p:spTree>
    <p:extLst>
      <p:ext uri="{BB962C8B-B14F-4D97-AF65-F5344CB8AC3E}">
        <p14:creationId xmlns:p14="http://schemas.microsoft.com/office/powerpoint/2010/main" val="276646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25FAAC8-6B4B-46AF-8CC3-89E9ACD205F8}"/>
              </a:ext>
            </a:extLst>
          </p:cNvPr>
          <p:cNvSpPr>
            <a:spLocks noGrp="1" noChangeArrowheads="1"/>
          </p:cNvSpPr>
          <p:nvPr>
            <p:ph type="title"/>
          </p:nvPr>
        </p:nvSpPr>
        <p:spPr>
          <a:xfrm>
            <a:off x="347663" y="1521279"/>
            <a:ext cx="5903912"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10. Fit your bearings</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7411" name="Rectangle 3">
            <a:extLst>
              <a:ext uri="{FF2B5EF4-FFF2-40B4-BE49-F238E27FC236}">
                <a16:creationId xmlns:a16="http://schemas.microsoft.com/office/drawing/2014/main" id="{9E1E2823-D2F0-4114-9B12-F86D22A194D1}"/>
              </a:ext>
            </a:extLst>
          </p:cNvPr>
          <p:cNvSpPr>
            <a:spLocks noGrp="1" noChangeArrowheads="1"/>
          </p:cNvSpPr>
          <p:nvPr>
            <p:ph type="body" idx="1"/>
          </p:nvPr>
        </p:nvSpPr>
        <p:spPr>
          <a:xfrm>
            <a:off x="411616" y="2298246"/>
            <a:ext cx="8424862" cy="4752975"/>
          </a:xfrm>
        </p:spPr>
        <p:txBody>
          <a:bodyPr/>
          <a:lstStyle/>
          <a:p>
            <a:pPr>
              <a:spcBef>
                <a:spcPts val="600"/>
              </a:spcBef>
              <a:spcAft>
                <a:spcPts val="600"/>
              </a:spcAft>
            </a:pPr>
            <a:r>
              <a:rPr lang="en-GB" altLang="en-US" sz="2400" dirty="0">
                <a:latin typeface="Arial" panose="020B0604020202020204" pitchFamily="34" charset="0"/>
                <a:cs typeface="Arial" panose="020B0604020202020204" pitchFamily="34" charset="0"/>
              </a:rPr>
              <a:t>Cut a length of straw 2 cm shorter than your axle. Cut the length of straw in half. Slide the two halves onto the axle.</a:t>
            </a:r>
          </a:p>
          <a:p>
            <a:pPr>
              <a:spcBef>
                <a:spcPts val="600"/>
              </a:spcBef>
              <a:spcAft>
                <a:spcPts val="600"/>
              </a:spcAft>
            </a:pPr>
            <a:r>
              <a:rPr lang="en-GB" altLang="en-US" sz="2400" dirty="0">
                <a:latin typeface="Arial" panose="020B0604020202020204" pitchFamily="34" charset="0"/>
                <a:cs typeface="Arial" panose="020B0604020202020204" pitchFamily="34" charset="0"/>
              </a:rPr>
              <a:t>Fit the wheels. Adjust until there is roughly a 1 mm gap between pulley and straw, and between straw and wheel. </a:t>
            </a:r>
          </a:p>
          <a:p>
            <a:pPr>
              <a:spcBef>
                <a:spcPts val="600"/>
              </a:spcBef>
              <a:spcAft>
                <a:spcPts val="600"/>
              </a:spcAft>
            </a:pPr>
            <a:r>
              <a:rPr lang="en-GB" altLang="en-US" sz="2400" dirty="0">
                <a:latin typeface="Arial" panose="020B0604020202020204" pitchFamily="34" charset="0"/>
                <a:cs typeface="Arial" panose="020B0604020202020204" pitchFamily="34" charset="0"/>
              </a:rPr>
              <a:t>Glue the straws to the axle holders. Don’t get glue on the wheels or axles. Undo the slipknot and check the axle rotates freely.</a:t>
            </a:r>
          </a:p>
          <a:p>
            <a:pPr>
              <a:spcAft>
                <a:spcPts val="1200"/>
              </a:spcAft>
            </a:pPr>
            <a:endParaRPr lang="en-GB" altLang="en-US" sz="2600" dirty="0"/>
          </a:p>
        </p:txBody>
      </p:sp>
      <p:sp>
        <p:nvSpPr>
          <p:cNvPr id="17414" name="TextBox 5">
            <a:extLst>
              <a:ext uri="{FF2B5EF4-FFF2-40B4-BE49-F238E27FC236}">
                <a16:creationId xmlns:a16="http://schemas.microsoft.com/office/drawing/2014/main" id="{79B70256-B3CE-4DD9-9303-E0C603E57DFF}"/>
              </a:ext>
            </a:extLst>
          </p:cNvPr>
          <p:cNvSpPr txBox="1">
            <a:spLocks noChangeArrowheads="1"/>
          </p:cNvSpPr>
          <p:nvPr/>
        </p:nvSpPr>
        <p:spPr bwMode="auto">
          <a:xfrm>
            <a:off x="769290" y="5378162"/>
            <a:ext cx="20161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dirty="0">
                <a:latin typeface="Arial" panose="020B0604020202020204" pitchFamily="34" charset="0"/>
                <a:cs typeface="Arial" panose="020B0604020202020204" pitchFamily="34" charset="0"/>
              </a:rPr>
              <a:t>(This straw is in two halves.)</a:t>
            </a:r>
          </a:p>
        </p:txBody>
      </p:sp>
      <p:sp>
        <p:nvSpPr>
          <p:cNvPr id="2" name="Slide Number Placeholder 1">
            <a:extLst>
              <a:ext uri="{FF2B5EF4-FFF2-40B4-BE49-F238E27FC236}">
                <a16:creationId xmlns:a16="http://schemas.microsoft.com/office/drawing/2014/main" id="{47E721F7-8B16-4D08-B97A-77FF4DAD156C}"/>
              </a:ext>
            </a:extLst>
          </p:cNvPr>
          <p:cNvSpPr>
            <a:spLocks noGrp="1"/>
          </p:cNvSpPr>
          <p:nvPr>
            <p:ph type="sldNum" sz="quarter" idx="12"/>
          </p:nvPr>
        </p:nvSpPr>
        <p:spPr/>
        <p:txBody>
          <a:bodyPr/>
          <a:lstStyle/>
          <a:p>
            <a:fld id="{1D804AB9-50B3-4733-B520-C0A53B4DB496}" type="slidenum">
              <a:rPr lang="en-GB" smtClean="0"/>
              <a:t>15</a:t>
            </a:fld>
            <a:endParaRPr lang="en-GB"/>
          </a:p>
        </p:txBody>
      </p:sp>
      <p:sp>
        <p:nvSpPr>
          <p:cNvPr id="3" name="Footer Placeholder 2">
            <a:extLst>
              <a:ext uri="{FF2B5EF4-FFF2-40B4-BE49-F238E27FC236}">
                <a16:creationId xmlns:a16="http://schemas.microsoft.com/office/drawing/2014/main" id="{DAC0239F-58C5-4815-B08F-F7382358D1C0}"/>
              </a:ext>
            </a:extLst>
          </p:cNvPr>
          <p:cNvSpPr>
            <a:spLocks noGrp="1"/>
          </p:cNvSpPr>
          <p:nvPr>
            <p:ph type="ftr" sz="quarter" idx="11"/>
          </p:nvPr>
        </p:nvSpPr>
        <p:spPr/>
        <p:txBody>
          <a:bodyPr/>
          <a:lstStyle/>
          <a:p>
            <a:r>
              <a:rPr lang="en-GB"/>
              <a:t>Copyright © Caroline Alliston 2017</a:t>
            </a:r>
          </a:p>
        </p:txBody>
      </p:sp>
      <p:pic>
        <p:nvPicPr>
          <p:cNvPr id="5" name="Picture 4">
            <a:extLst>
              <a:ext uri="{FF2B5EF4-FFF2-40B4-BE49-F238E27FC236}">
                <a16:creationId xmlns:a16="http://schemas.microsoft.com/office/drawing/2014/main" id="{3F90FAB0-C3DE-4861-8579-00D6017DF2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92643" y="4674637"/>
            <a:ext cx="4395050" cy="1796258"/>
          </a:xfrm>
          <a:prstGeom prst="rect">
            <a:avLst/>
          </a:prstGeom>
        </p:spPr>
      </p:pic>
      <p:cxnSp>
        <p:nvCxnSpPr>
          <p:cNvPr id="7" name="Straight Arrow Connector 6">
            <a:extLst>
              <a:ext uri="{FF2B5EF4-FFF2-40B4-BE49-F238E27FC236}">
                <a16:creationId xmlns:a16="http://schemas.microsoft.com/office/drawing/2014/main" id="{D2615E21-6191-4DD6-8484-A965667015AA}"/>
              </a:ext>
            </a:extLst>
          </p:cNvPr>
          <p:cNvCxnSpPr/>
          <p:nvPr/>
        </p:nvCxnSpPr>
        <p:spPr>
          <a:xfrm flipV="1">
            <a:off x="2397967" y="5430416"/>
            <a:ext cx="2174033" cy="41987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8DB4C0CE-1CDF-4DD7-9473-16C2076586DA}"/>
              </a:ext>
            </a:extLst>
          </p:cNvPr>
          <p:cNvCxnSpPr>
            <a:cxnSpLocks/>
          </p:cNvCxnSpPr>
          <p:nvPr/>
        </p:nvCxnSpPr>
        <p:spPr>
          <a:xfrm flipV="1">
            <a:off x="2397967" y="5485170"/>
            <a:ext cx="4264090" cy="486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559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E82B7EF-EE5B-4EDB-A305-288591DB0088}"/>
              </a:ext>
            </a:extLst>
          </p:cNvPr>
          <p:cNvSpPr>
            <a:spLocks noGrp="1" noChangeArrowheads="1"/>
          </p:cNvSpPr>
          <p:nvPr>
            <p:ph type="title"/>
          </p:nvPr>
        </p:nvSpPr>
        <p:spPr>
          <a:xfrm>
            <a:off x="539750" y="1504385"/>
            <a:ext cx="5903912"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11. Fit your motor</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8435" name="Rectangle 3">
            <a:extLst>
              <a:ext uri="{FF2B5EF4-FFF2-40B4-BE49-F238E27FC236}">
                <a16:creationId xmlns:a16="http://schemas.microsoft.com/office/drawing/2014/main" id="{65CFF6F8-B7A9-4DB5-B110-3612A5ECF3CF}"/>
              </a:ext>
            </a:extLst>
          </p:cNvPr>
          <p:cNvSpPr>
            <a:spLocks noGrp="1" noChangeArrowheads="1"/>
          </p:cNvSpPr>
          <p:nvPr>
            <p:ph type="body" idx="1"/>
          </p:nvPr>
        </p:nvSpPr>
        <p:spPr>
          <a:xfrm>
            <a:off x="661194" y="2450875"/>
            <a:ext cx="4514056" cy="4752975"/>
          </a:xfrm>
        </p:spPr>
        <p:txBody>
          <a:bodyPr/>
          <a:lstStyle/>
          <a:p>
            <a:r>
              <a:rPr lang="en-GB" altLang="en-US" sz="2400" dirty="0">
                <a:latin typeface="Arial" panose="020B0604020202020204" pitchFamily="34" charset="0"/>
                <a:cs typeface="Arial" panose="020B0604020202020204" pitchFamily="34" charset="0"/>
              </a:rPr>
              <a:t>Press the driving pulley onto the motor shaft.</a:t>
            </a:r>
          </a:p>
          <a:p>
            <a:r>
              <a:rPr lang="en-GB" altLang="en-US" sz="2400" dirty="0">
                <a:latin typeface="Arial" panose="020B0604020202020204" pitchFamily="34" charset="0"/>
                <a:cs typeface="Arial" panose="020B0604020202020204" pitchFamily="34" charset="0"/>
              </a:rPr>
              <a:t>Push the motor into the motor mount from the end. </a:t>
            </a:r>
          </a:p>
          <a:p>
            <a:r>
              <a:rPr lang="en-GB" altLang="en-US" sz="2400" dirty="0">
                <a:latin typeface="Arial" panose="020B0604020202020204" pitchFamily="34" charset="0"/>
                <a:cs typeface="Arial" panose="020B0604020202020204" pitchFamily="34" charset="0"/>
              </a:rPr>
              <a:t>Fit the rubber band onto the driving pulley. Position the motor so that the rubber band is just tight but not stretched, as shown. </a:t>
            </a:r>
          </a:p>
          <a:p>
            <a:r>
              <a:rPr lang="en-GB" altLang="en-US" sz="2400" dirty="0">
                <a:latin typeface="Arial" panose="020B0604020202020204" pitchFamily="34" charset="0"/>
                <a:cs typeface="Arial" panose="020B0604020202020204" pitchFamily="34" charset="0"/>
              </a:rPr>
              <a:t>Mark the centre line of the motor on the wooden frame. </a:t>
            </a:r>
            <a:endParaRPr lang="en-US" altLang="en-US" sz="2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33984A3-1335-497D-915C-95CA988C474B}"/>
              </a:ext>
            </a:extLst>
          </p:cNvPr>
          <p:cNvSpPr>
            <a:spLocks noGrp="1"/>
          </p:cNvSpPr>
          <p:nvPr>
            <p:ph type="sldNum" sz="quarter" idx="12"/>
          </p:nvPr>
        </p:nvSpPr>
        <p:spPr/>
        <p:txBody>
          <a:bodyPr/>
          <a:lstStyle/>
          <a:p>
            <a:fld id="{1D804AB9-50B3-4733-B520-C0A53B4DB496}" type="slidenum">
              <a:rPr lang="en-GB" smtClean="0"/>
              <a:t>16</a:t>
            </a:fld>
            <a:endParaRPr lang="en-GB"/>
          </a:p>
        </p:txBody>
      </p:sp>
      <p:sp>
        <p:nvSpPr>
          <p:cNvPr id="3" name="Footer Placeholder 2">
            <a:extLst>
              <a:ext uri="{FF2B5EF4-FFF2-40B4-BE49-F238E27FC236}">
                <a16:creationId xmlns:a16="http://schemas.microsoft.com/office/drawing/2014/main" id="{E2D6DC24-F0AE-4EC6-BF51-54B92FCA88D9}"/>
              </a:ext>
            </a:extLst>
          </p:cNvPr>
          <p:cNvSpPr>
            <a:spLocks noGrp="1"/>
          </p:cNvSpPr>
          <p:nvPr>
            <p:ph type="ftr" sz="quarter" idx="11"/>
          </p:nvPr>
        </p:nvSpPr>
        <p:spPr/>
        <p:txBody>
          <a:bodyPr/>
          <a:lstStyle/>
          <a:p>
            <a:r>
              <a:rPr lang="en-GB"/>
              <a:t>Copyright © Caroline Alliston 2017</a:t>
            </a:r>
          </a:p>
        </p:txBody>
      </p:sp>
      <p:pic>
        <p:nvPicPr>
          <p:cNvPr id="5" name="Picture 4">
            <a:extLst>
              <a:ext uri="{FF2B5EF4-FFF2-40B4-BE49-F238E27FC236}">
                <a16:creationId xmlns:a16="http://schemas.microsoft.com/office/drawing/2014/main" id="{BDC6E95E-27B8-405F-8E80-839BC36B40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0481" y="2450875"/>
            <a:ext cx="3184165" cy="3986806"/>
          </a:xfrm>
          <a:prstGeom prst="rect">
            <a:avLst/>
          </a:prstGeom>
        </p:spPr>
      </p:pic>
    </p:spTree>
    <p:extLst>
      <p:ext uri="{BB962C8B-B14F-4D97-AF65-F5344CB8AC3E}">
        <p14:creationId xmlns:p14="http://schemas.microsoft.com/office/powerpoint/2010/main" val="154354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9365FDF-D8B9-4E7E-B421-75E409285310}"/>
              </a:ext>
            </a:extLst>
          </p:cNvPr>
          <p:cNvSpPr>
            <a:spLocks noGrp="1" noChangeArrowheads="1"/>
          </p:cNvSpPr>
          <p:nvPr>
            <p:ph type="title"/>
          </p:nvPr>
        </p:nvSpPr>
        <p:spPr>
          <a:xfrm>
            <a:off x="343469" y="1523255"/>
            <a:ext cx="5761037"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12. Fit your motor (cont.)</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9460" name="Rectangle 3">
            <a:extLst>
              <a:ext uri="{FF2B5EF4-FFF2-40B4-BE49-F238E27FC236}">
                <a16:creationId xmlns:a16="http://schemas.microsoft.com/office/drawing/2014/main" id="{3A116876-9AB0-4310-9E91-9F406853AE5F}"/>
              </a:ext>
            </a:extLst>
          </p:cNvPr>
          <p:cNvSpPr txBox="1">
            <a:spLocks noChangeArrowheads="1"/>
          </p:cNvSpPr>
          <p:nvPr/>
        </p:nvSpPr>
        <p:spPr bwMode="auto">
          <a:xfrm>
            <a:off x="343469" y="2499507"/>
            <a:ext cx="5084761"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GB" altLang="en-US" sz="2400" dirty="0">
                <a:latin typeface="Arial" panose="020B0604020202020204" pitchFamily="34" charset="0"/>
                <a:cs typeface="Arial" panose="020B0604020202020204" pitchFamily="34" charset="0"/>
              </a:rPr>
              <a:t>Make a 2nd mark 1 cm along the frame, as you will need to tension (i.e. stretch) the rubber band. </a:t>
            </a:r>
          </a:p>
          <a:p>
            <a:r>
              <a:rPr lang="en-GB" altLang="en-US" sz="2400" dirty="0">
                <a:latin typeface="Arial" panose="020B0604020202020204" pitchFamily="34" charset="0"/>
                <a:cs typeface="Arial" panose="020B0604020202020204" pitchFamily="34" charset="0"/>
              </a:rPr>
              <a:t>Measure, mark, cut and attach a length of wood to fit across the frame with the centre in line with your 2nd mark. </a:t>
            </a:r>
          </a:p>
          <a:p>
            <a:r>
              <a:rPr lang="en-GB" altLang="en-US" sz="2400" dirty="0">
                <a:latin typeface="Arial" panose="020B0604020202020204" pitchFamily="34" charset="0"/>
                <a:cs typeface="Arial" panose="020B0604020202020204" pitchFamily="34" charset="0"/>
              </a:rPr>
              <a:t>Reinforce with card triangles. Cut the nose off one card triangle, so that the motor can mount directly on the wood. </a:t>
            </a:r>
          </a:p>
          <a:p>
            <a:endParaRPr lang="en-GB" altLang="en-US" sz="2400" dirty="0">
              <a:latin typeface="Arial" panose="020B0604020202020204" pitchFamily="34" charset="0"/>
              <a:cs typeface="Arial" panose="020B0604020202020204" pitchFamily="34" charset="0"/>
            </a:endParaRPr>
          </a:p>
        </p:txBody>
      </p:sp>
      <p:sp>
        <p:nvSpPr>
          <p:cNvPr id="19463" name="Footer Placeholder 1">
            <a:extLst>
              <a:ext uri="{FF2B5EF4-FFF2-40B4-BE49-F238E27FC236}">
                <a16:creationId xmlns:a16="http://schemas.microsoft.com/office/drawing/2014/main" id="{0BCF415C-4857-48DD-8709-84F623A54845}"/>
              </a:ext>
            </a:extLst>
          </p:cNvPr>
          <p:cNvSpPr>
            <a:spLocks noGrp="1"/>
          </p:cNvSpPr>
          <p:nvPr>
            <p:ph type="ftr" sz="quarter" idx="11"/>
          </p:nvPr>
        </p:nvSpPr>
        <p:spPr>
          <a:xfrm>
            <a:off x="755650" y="6356350"/>
            <a:ext cx="79200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EA07F065-9F8A-4797-9D2D-C92A54F13497}"/>
              </a:ext>
            </a:extLst>
          </p:cNvPr>
          <p:cNvSpPr>
            <a:spLocks noGrp="1"/>
          </p:cNvSpPr>
          <p:nvPr>
            <p:ph type="sldNum" sz="quarter" idx="12"/>
          </p:nvPr>
        </p:nvSpPr>
        <p:spPr/>
        <p:txBody>
          <a:bodyPr/>
          <a:lstStyle/>
          <a:p>
            <a:fld id="{1D804AB9-50B3-4733-B520-C0A53B4DB496}" type="slidenum">
              <a:rPr lang="en-GB" smtClean="0"/>
              <a:t>17</a:t>
            </a:fld>
            <a:endParaRPr lang="en-GB" dirty="0"/>
          </a:p>
        </p:txBody>
      </p:sp>
      <p:pic>
        <p:nvPicPr>
          <p:cNvPr id="4" name="Picture 3">
            <a:extLst>
              <a:ext uri="{FF2B5EF4-FFF2-40B4-BE49-F238E27FC236}">
                <a16:creationId xmlns:a16="http://schemas.microsoft.com/office/drawing/2014/main" id="{5E2EFA01-E038-40B2-A9EF-A0E3E7F045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5775648" y="2412227"/>
            <a:ext cx="2796057" cy="2216857"/>
          </a:xfrm>
          <a:prstGeom prst="rect">
            <a:avLst/>
          </a:prstGeom>
        </p:spPr>
      </p:pic>
      <p:pic>
        <p:nvPicPr>
          <p:cNvPr id="7" name="Picture 6">
            <a:extLst>
              <a:ext uri="{FF2B5EF4-FFF2-40B4-BE49-F238E27FC236}">
                <a16:creationId xmlns:a16="http://schemas.microsoft.com/office/drawing/2014/main" id="{6E8D1845-899F-4FEB-B5C9-0E73BC97FFD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75648" y="4744883"/>
            <a:ext cx="2796057" cy="1649403"/>
          </a:xfrm>
          <a:prstGeom prst="rect">
            <a:avLst/>
          </a:prstGeom>
        </p:spPr>
      </p:pic>
      <p:cxnSp>
        <p:nvCxnSpPr>
          <p:cNvPr id="8" name="Straight Arrow Connector 7">
            <a:extLst>
              <a:ext uri="{FF2B5EF4-FFF2-40B4-BE49-F238E27FC236}">
                <a16:creationId xmlns:a16="http://schemas.microsoft.com/office/drawing/2014/main" id="{D12E8220-1209-4E35-A1BF-7FB4908AD58C}"/>
              </a:ext>
            </a:extLst>
          </p:cNvPr>
          <p:cNvCxnSpPr>
            <a:cxnSpLocks/>
          </p:cNvCxnSpPr>
          <p:nvPr/>
        </p:nvCxnSpPr>
        <p:spPr>
          <a:xfrm>
            <a:off x="5153159" y="5303651"/>
            <a:ext cx="1952100" cy="3988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8B5E696-2C09-49CC-8F58-44E8AB02C07A}"/>
              </a:ext>
            </a:extLst>
          </p:cNvPr>
          <p:cNvCxnSpPr>
            <a:cxnSpLocks/>
          </p:cNvCxnSpPr>
          <p:nvPr/>
        </p:nvCxnSpPr>
        <p:spPr>
          <a:xfrm flipV="1">
            <a:off x="5370389" y="4277722"/>
            <a:ext cx="1803287" cy="298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A2DA8D-7CA0-4327-96B3-2E0A3FFC0D16}"/>
              </a:ext>
            </a:extLst>
          </p:cNvPr>
          <p:cNvCxnSpPr/>
          <p:nvPr/>
        </p:nvCxnSpPr>
        <p:spPr>
          <a:xfrm>
            <a:off x="7174230" y="4156710"/>
            <a:ext cx="0" cy="9144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F71F3AD-7CF9-4324-9478-322E23DB990B}"/>
              </a:ext>
            </a:extLst>
          </p:cNvPr>
          <p:cNvCxnSpPr/>
          <p:nvPr/>
        </p:nvCxnSpPr>
        <p:spPr>
          <a:xfrm>
            <a:off x="7040880" y="4156710"/>
            <a:ext cx="0" cy="914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076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F2B3EF-3490-4041-AB38-4696C442F955}"/>
              </a:ext>
            </a:extLst>
          </p:cNvPr>
          <p:cNvSpPr>
            <a:spLocks noGrp="1" noChangeArrowheads="1"/>
          </p:cNvSpPr>
          <p:nvPr>
            <p:ph type="title"/>
          </p:nvPr>
        </p:nvSpPr>
        <p:spPr>
          <a:xfrm>
            <a:off x="611188" y="1507870"/>
            <a:ext cx="5761037"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13. Fit your motor (cont.)</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20483" name="Rectangle 3">
            <a:extLst>
              <a:ext uri="{FF2B5EF4-FFF2-40B4-BE49-F238E27FC236}">
                <a16:creationId xmlns:a16="http://schemas.microsoft.com/office/drawing/2014/main" id="{660BBF42-8A84-4E18-9A28-1588748C31E5}"/>
              </a:ext>
            </a:extLst>
          </p:cNvPr>
          <p:cNvSpPr>
            <a:spLocks noGrp="1" noChangeArrowheads="1"/>
          </p:cNvSpPr>
          <p:nvPr>
            <p:ph type="body" idx="1"/>
          </p:nvPr>
        </p:nvSpPr>
        <p:spPr>
          <a:xfrm>
            <a:off x="611188" y="1628775"/>
            <a:ext cx="8424862" cy="4752975"/>
          </a:xfrm>
        </p:spPr>
        <p:txBody>
          <a:bodyPr/>
          <a:lstStyle/>
          <a:p>
            <a:pPr marL="0" indent="0">
              <a:spcAft>
                <a:spcPts val="1000"/>
              </a:spcAft>
              <a:buFontTx/>
              <a:buNone/>
            </a:pPr>
            <a:endParaRPr lang="en-GB" altLang="en-US" sz="2500"/>
          </a:p>
          <a:p>
            <a:pPr marL="0" indent="0">
              <a:buFontTx/>
              <a:buNone/>
            </a:pPr>
            <a:endParaRPr lang="en-US" altLang="en-US" sz="2600"/>
          </a:p>
        </p:txBody>
      </p:sp>
      <p:sp>
        <p:nvSpPr>
          <p:cNvPr id="20484" name="Rectangle 3">
            <a:extLst>
              <a:ext uri="{FF2B5EF4-FFF2-40B4-BE49-F238E27FC236}">
                <a16:creationId xmlns:a16="http://schemas.microsoft.com/office/drawing/2014/main" id="{2AFDFAA3-B294-4A9D-AA66-21F764E64153}"/>
              </a:ext>
            </a:extLst>
          </p:cNvPr>
          <p:cNvSpPr txBox="1">
            <a:spLocks noChangeArrowheads="1"/>
          </p:cNvSpPr>
          <p:nvPr/>
        </p:nvSpPr>
        <p:spPr bwMode="auto">
          <a:xfrm>
            <a:off x="691356" y="2505526"/>
            <a:ext cx="467518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GB" altLang="en-US" sz="2400" dirty="0">
                <a:latin typeface="Arial" panose="020B0604020202020204" pitchFamily="34" charset="0"/>
                <a:cs typeface="Arial" panose="020B0604020202020204" pitchFamily="34" charset="0"/>
              </a:rPr>
              <a:t>Make sure your motor chassis is the right way up (i.e. the wheels are on the bottom).</a:t>
            </a:r>
          </a:p>
          <a:p>
            <a:r>
              <a:rPr lang="en-GB" altLang="en-US" sz="2400" dirty="0">
                <a:latin typeface="Arial" panose="020B0604020202020204" pitchFamily="34" charset="0"/>
                <a:cs typeface="Arial" panose="020B0604020202020204" pitchFamily="34" charset="0"/>
              </a:rPr>
              <a:t>Stick your motor assembly to the top of your crosspiece so that the two pulley centres are exactly in line as shown.</a:t>
            </a:r>
          </a:p>
          <a:p>
            <a:r>
              <a:rPr lang="en-GB" altLang="en-US" sz="2400" dirty="0">
                <a:latin typeface="Arial" panose="020B0604020202020204" pitchFamily="34" charset="0"/>
                <a:cs typeface="Arial" panose="020B0604020202020204" pitchFamily="34" charset="0"/>
              </a:rPr>
              <a:t>Cable tie it firmly in place. </a:t>
            </a:r>
          </a:p>
          <a:p>
            <a:r>
              <a:rPr lang="en-GB" altLang="en-US" sz="2400" dirty="0">
                <a:latin typeface="Arial" panose="020B0604020202020204" pitchFamily="34" charset="0"/>
                <a:cs typeface="Arial" panose="020B0604020202020204" pitchFamily="34" charset="0"/>
              </a:rPr>
              <a:t>Fit the rubber band onto the pulley.</a:t>
            </a:r>
          </a:p>
          <a:p>
            <a:pPr>
              <a:buFontTx/>
              <a:buNone/>
            </a:pPr>
            <a:r>
              <a:rPr lang="en-GB" altLang="en-US" sz="2400" dirty="0">
                <a:latin typeface="Arial" panose="020B0604020202020204" pitchFamily="34" charset="0"/>
                <a:cs typeface="Arial" panose="020B0604020202020204" pitchFamily="34" charset="0"/>
              </a:rPr>
              <a:t> </a:t>
            </a:r>
          </a:p>
          <a:p>
            <a:endParaRPr lang="en-GB" altLang="en-US" sz="2400"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C99DF19-B8F1-4658-8E2E-BF0AC4D8E17B}"/>
              </a:ext>
            </a:extLst>
          </p:cNvPr>
          <p:cNvSpPr>
            <a:spLocks noGrp="1"/>
          </p:cNvSpPr>
          <p:nvPr>
            <p:ph type="sldNum" sz="quarter" idx="12"/>
          </p:nvPr>
        </p:nvSpPr>
        <p:spPr/>
        <p:txBody>
          <a:bodyPr/>
          <a:lstStyle/>
          <a:p>
            <a:fld id="{1D804AB9-50B3-4733-B520-C0A53B4DB496}" type="slidenum">
              <a:rPr lang="en-GB" smtClean="0"/>
              <a:t>18</a:t>
            </a:fld>
            <a:endParaRPr lang="en-GB"/>
          </a:p>
        </p:txBody>
      </p:sp>
      <p:sp>
        <p:nvSpPr>
          <p:cNvPr id="3" name="Footer Placeholder 2">
            <a:extLst>
              <a:ext uri="{FF2B5EF4-FFF2-40B4-BE49-F238E27FC236}">
                <a16:creationId xmlns:a16="http://schemas.microsoft.com/office/drawing/2014/main" id="{9AC6B893-B216-47FA-BE49-303E3B8E7725}"/>
              </a:ext>
            </a:extLst>
          </p:cNvPr>
          <p:cNvSpPr>
            <a:spLocks noGrp="1"/>
          </p:cNvSpPr>
          <p:nvPr>
            <p:ph type="ftr" sz="quarter" idx="11"/>
          </p:nvPr>
        </p:nvSpPr>
        <p:spPr/>
        <p:txBody>
          <a:bodyPr/>
          <a:lstStyle/>
          <a:p>
            <a:r>
              <a:rPr lang="en-GB"/>
              <a:t>Copyright © Caroline Alliston 2017</a:t>
            </a:r>
          </a:p>
        </p:txBody>
      </p:sp>
      <p:pic>
        <p:nvPicPr>
          <p:cNvPr id="5" name="Picture 4">
            <a:extLst>
              <a:ext uri="{FF2B5EF4-FFF2-40B4-BE49-F238E27FC236}">
                <a16:creationId xmlns:a16="http://schemas.microsoft.com/office/drawing/2014/main" id="{891E57C0-5FC6-4E4D-9896-B874F02BA9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178488" y="3028711"/>
            <a:ext cx="3928188" cy="2909117"/>
          </a:xfrm>
          <a:prstGeom prst="rect">
            <a:avLst/>
          </a:prstGeom>
        </p:spPr>
      </p:pic>
    </p:spTree>
    <p:extLst>
      <p:ext uri="{BB962C8B-B14F-4D97-AF65-F5344CB8AC3E}">
        <p14:creationId xmlns:p14="http://schemas.microsoft.com/office/powerpoint/2010/main" val="313429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A307D31-8926-4F6E-BE69-39C61572C2A7}"/>
              </a:ext>
            </a:extLst>
          </p:cNvPr>
          <p:cNvSpPr>
            <a:spLocks noGrp="1" noChangeArrowheads="1"/>
          </p:cNvSpPr>
          <p:nvPr>
            <p:ph type="title"/>
          </p:nvPr>
        </p:nvSpPr>
        <p:spPr>
          <a:xfrm>
            <a:off x="469899" y="1491103"/>
            <a:ext cx="6641194"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14. Complete your vehicle</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21507" name="Rectangle 3">
            <a:extLst>
              <a:ext uri="{FF2B5EF4-FFF2-40B4-BE49-F238E27FC236}">
                <a16:creationId xmlns:a16="http://schemas.microsoft.com/office/drawing/2014/main" id="{2C790B3E-5312-40D1-917B-83BAD06997C3}"/>
              </a:ext>
            </a:extLst>
          </p:cNvPr>
          <p:cNvSpPr>
            <a:spLocks noGrp="1" noChangeArrowheads="1"/>
          </p:cNvSpPr>
          <p:nvPr>
            <p:ph type="body" idx="1"/>
          </p:nvPr>
        </p:nvSpPr>
        <p:spPr>
          <a:xfrm>
            <a:off x="611188" y="1628775"/>
            <a:ext cx="8424862" cy="4752975"/>
          </a:xfrm>
        </p:spPr>
        <p:txBody>
          <a:bodyPr/>
          <a:lstStyle/>
          <a:p>
            <a:pPr marL="0" indent="0">
              <a:spcAft>
                <a:spcPts val="1000"/>
              </a:spcAft>
              <a:buFontTx/>
              <a:buNone/>
            </a:pPr>
            <a:endParaRPr lang="en-GB" altLang="en-US" sz="2500" dirty="0"/>
          </a:p>
          <a:p>
            <a:pPr marL="0" indent="0">
              <a:buFontTx/>
              <a:buNone/>
            </a:pPr>
            <a:endParaRPr lang="en-US" altLang="en-US" sz="2600" dirty="0"/>
          </a:p>
        </p:txBody>
      </p:sp>
      <p:sp>
        <p:nvSpPr>
          <p:cNvPr id="21508" name="Rectangle 3">
            <a:extLst>
              <a:ext uri="{FF2B5EF4-FFF2-40B4-BE49-F238E27FC236}">
                <a16:creationId xmlns:a16="http://schemas.microsoft.com/office/drawing/2014/main" id="{8A9C953E-96BF-4CF0-A08F-0849688B9DCA}"/>
              </a:ext>
            </a:extLst>
          </p:cNvPr>
          <p:cNvSpPr txBox="1">
            <a:spLocks noChangeArrowheads="1"/>
          </p:cNvSpPr>
          <p:nvPr/>
        </p:nvSpPr>
        <p:spPr bwMode="auto">
          <a:xfrm>
            <a:off x="463549" y="2410701"/>
            <a:ext cx="8137525" cy="8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GB" altLang="en-US" sz="2400" dirty="0">
                <a:latin typeface="Arial" panose="020B0604020202020204" pitchFamily="34" charset="0"/>
                <a:cs typeface="Arial" panose="020B0604020202020204" pitchFamily="34" charset="0"/>
              </a:rPr>
              <a:t>Work out where to attach your battery and switch, making sure nothing will interfere with the rotating parts. </a:t>
            </a:r>
          </a:p>
          <a:p>
            <a:pPr>
              <a:buFontTx/>
              <a:buNone/>
            </a:pPr>
            <a:endParaRPr lang="en-GB" altLang="en-US" sz="2400"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a:p>
            <a:pPr>
              <a:buFontTx/>
              <a:buNone/>
            </a:pPr>
            <a:r>
              <a:rPr lang="en-GB" altLang="en-US" sz="2400" dirty="0">
                <a:latin typeface="Arial" panose="020B0604020202020204" pitchFamily="34" charset="0"/>
                <a:cs typeface="Arial" panose="020B0604020202020204" pitchFamily="34" charset="0"/>
              </a:rPr>
              <a:t> </a:t>
            </a:r>
          </a:p>
          <a:p>
            <a:endParaRPr lang="en-GB" altLang="en-US" sz="2400"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p:txBody>
      </p:sp>
      <p:sp>
        <p:nvSpPr>
          <p:cNvPr id="21510" name="Footer Placeholder 1">
            <a:extLst>
              <a:ext uri="{FF2B5EF4-FFF2-40B4-BE49-F238E27FC236}">
                <a16:creationId xmlns:a16="http://schemas.microsoft.com/office/drawing/2014/main" id="{4B923F06-7327-4879-8E71-298EF5D922AB}"/>
              </a:ext>
            </a:extLst>
          </p:cNvPr>
          <p:cNvSpPr>
            <a:spLocks noGrp="1"/>
          </p:cNvSpPr>
          <p:nvPr>
            <p:ph type="ftr" sz="quarter" idx="11"/>
          </p:nvPr>
        </p:nvSpPr>
        <p:spPr>
          <a:xfrm>
            <a:off x="684212" y="6464111"/>
            <a:ext cx="79914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Copyright © Caroline Alliston 2017</a:t>
            </a:r>
          </a:p>
        </p:txBody>
      </p:sp>
      <p:sp>
        <p:nvSpPr>
          <p:cNvPr id="2" name="Slide Number Placeholder 1">
            <a:extLst>
              <a:ext uri="{FF2B5EF4-FFF2-40B4-BE49-F238E27FC236}">
                <a16:creationId xmlns:a16="http://schemas.microsoft.com/office/drawing/2014/main" id="{3081F901-A946-45E4-BCA9-2D3831D73F7B}"/>
              </a:ext>
            </a:extLst>
          </p:cNvPr>
          <p:cNvSpPr>
            <a:spLocks noGrp="1"/>
          </p:cNvSpPr>
          <p:nvPr>
            <p:ph type="sldNum" sz="quarter" idx="12"/>
          </p:nvPr>
        </p:nvSpPr>
        <p:spPr/>
        <p:txBody>
          <a:bodyPr/>
          <a:lstStyle/>
          <a:p>
            <a:fld id="{1D804AB9-50B3-4733-B520-C0A53B4DB496}" type="slidenum">
              <a:rPr lang="en-GB" smtClean="0"/>
              <a:t>19</a:t>
            </a:fld>
            <a:endParaRPr lang="en-GB"/>
          </a:p>
        </p:txBody>
      </p:sp>
      <p:sp>
        <p:nvSpPr>
          <p:cNvPr id="8" name="Rectangle 3">
            <a:extLst>
              <a:ext uri="{FF2B5EF4-FFF2-40B4-BE49-F238E27FC236}">
                <a16:creationId xmlns:a16="http://schemas.microsoft.com/office/drawing/2014/main" id="{5A9AD2DE-B3A3-4E6B-86A2-4F09612C3239}"/>
              </a:ext>
            </a:extLst>
          </p:cNvPr>
          <p:cNvSpPr txBox="1">
            <a:spLocks noChangeArrowheads="1"/>
          </p:cNvSpPr>
          <p:nvPr/>
        </p:nvSpPr>
        <p:spPr bwMode="auto">
          <a:xfrm>
            <a:off x="420922" y="3210288"/>
            <a:ext cx="3912976" cy="255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GB" altLang="en-US" sz="2400" dirty="0">
                <a:latin typeface="Arial" panose="020B0604020202020204" pitchFamily="34" charset="0"/>
                <a:cs typeface="Arial" panose="020B0604020202020204" pitchFamily="34" charset="0"/>
              </a:rPr>
              <a:t>Glue and cable tie them firmly to the frame. </a:t>
            </a:r>
          </a:p>
          <a:p>
            <a:r>
              <a:rPr lang="en-GB" altLang="en-US" sz="2400" dirty="0">
                <a:latin typeface="Arial" panose="020B0604020202020204" pitchFamily="34" charset="0"/>
                <a:cs typeface="Arial" panose="020B0604020202020204" pitchFamily="34" charset="0"/>
              </a:rPr>
              <a:t>Tidy up your wires, making sure the crocodile clips don’t touch. Cable tie the wires and trim off the ends of the cable ties.</a:t>
            </a:r>
          </a:p>
          <a:p>
            <a:pPr>
              <a:buFontTx/>
              <a:buNone/>
            </a:pPr>
            <a:endParaRPr lang="en-GB" altLang="en-US" sz="2400"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a:p>
            <a:pPr>
              <a:buFontTx/>
              <a:buNone/>
            </a:pPr>
            <a:r>
              <a:rPr lang="en-GB" altLang="en-US" sz="2400" dirty="0">
                <a:latin typeface="Arial" panose="020B0604020202020204" pitchFamily="34" charset="0"/>
                <a:cs typeface="Arial" panose="020B0604020202020204" pitchFamily="34" charset="0"/>
              </a:rPr>
              <a:t> </a:t>
            </a:r>
          </a:p>
          <a:p>
            <a:endParaRPr lang="en-GB" altLang="en-US" sz="2400"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3A8B931-A61E-4405-9E8C-82982E74A1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3898" y="3408015"/>
            <a:ext cx="4385388" cy="3066757"/>
          </a:xfrm>
          <a:prstGeom prst="rect">
            <a:avLst/>
          </a:prstGeom>
        </p:spPr>
      </p:pic>
    </p:spTree>
    <p:extLst>
      <p:ext uri="{BB962C8B-B14F-4D97-AF65-F5344CB8AC3E}">
        <p14:creationId xmlns:p14="http://schemas.microsoft.com/office/powerpoint/2010/main" val="25800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2FA554-B480-436B-8C20-D3EB720EDE60}"/>
              </a:ext>
            </a:extLst>
          </p:cNvPr>
          <p:cNvSpPr>
            <a:spLocks noGrp="1" noChangeArrowheads="1"/>
          </p:cNvSpPr>
          <p:nvPr>
            <p:ph type="title"/>
          </p:nvPr>
        </p:nvSpPr>
        <p:spPr>
          <a:xfrm>
            <a:off x="614139" y="1488955"/>
            <a:ext cx="7700962"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Vehicles</a:t>
            </a:r>
            <a:endParaRPr lang="en-GB" altLang="en-US" sz="3200" dirty="0">
              <a:solidFill>
                <a:schemeClr val="bg1"/>
              </a:solidFill>
              <a:latin typeface="Arial" panose="020B0604020202020204" pitchFamily="34" charset="0"/>
              <a:cs typeface="Arial" panose="020B0604020202020204" pitchFamily="34" charset="0"/>
            </a:endParaRPr>
          </a:p>
        </p:txBody>
      </p:sp>
      <p:sp>
        <p:nvSpPr>
          <p:cNvPr id="4099" name="Rectangle 3">
            <a:extLst>
              <a:ext uri="{FF2B5EF4-FFF2-40B4-BE49-F238E27FC236}">
                <a16:creationId xmlns:a16="http://schemas.microsoft.com/office/drawing/2014/main" id="{C255433E-FB69-40BA-B4AF-447398EC22EB}"/>
              </a:ext>
            </a:extLst>
          </p:cNvPr>
          <p:cNvSpPr>
            <a:spLocks noGrp="1" noChangeArrowheads="1"/>
          </p:cNvSpPr>
          <p:nvPr>
            <p:ph type="body" sz="half" idx="1"/>
          </p:nvPr>
        </p:nvSpPr>
        <p:spPr>
          <a:xfrm>
            <a:off x="562884" y="2648436"/>
            <a:ext cx="1660071" cy="649287"/>
          </a:xfrm>
        </p:spPr>
        <p:txBody>
          <a:bodyPr/>
          <a:lstStyle/>
          <a:p>
            <a:pPr marL="0" indent="0">
              <a:spcAft>
                <a:spcPts val="600"/>
              </a:spcAft>
              <a:buFontTx/>
              <a:buNone/>
            </a:pPr>
            <a:r>
              <a:rPr lang="en-GB" altLang="en-US" sz="2400" dirty="0">
                <a:latin typeface="Arial" panose="020B0604020202020204" pitchFamily="34" charset="0"/>
                <a:cs typeface="Arial" panose="020B0604020202020204" pitchFamily="34" charset="0"/>
              </a:rPr>
              <a:t>What are these vehicles used for?</a:t>
            </a:r>
          </a:p>
          <a:p>
            <a:pPr marL="0" indent="0">
              <a:spcAft>
                <a:spcPts val="600"/>
              </a:spcAft>
            </a:pPr>
            <a:endParaRPr lang="en-GB" altLang="en-US" dirty="0">
              <a:latin typeface="Arial" panose="020B0604020202020204" pitchFamily="34" charset="0"/>
              <a:cs typeface="Arial" panose="020B0604020202020204" pitchFamily="34" charset="0"/>
            </a:endParaRPr>
          </a:p>
        </p:txBody>
      </p:sp>
      <p:pic>
        <p:nvPicPr>
          <p:cNvPr id="4100" name="Picture 1">
            <a:extLst>
              <a:ext uri="{FF2B5EF4-FFF2-40B4-BE49-F238E27FC236}">
                <a16:creationId xmlns:a16="http://schemas.microsoft.com/office/drawing/2014/main" id="{8089865F-7527-446B-BF2B-2DE267F1F9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4213" y="4779188"/>
            <a:ext cx="4516438" cy="170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a:extLst>
              <a:ext uri="{FF2B5EF4-FFF2-40B4-BE49-F238E27FC236}">
                <a16:creationId xmlns:a16="http://schemas.microsoft.com/office/drawing/2014/main" id="{D32F4C3E-FA90-433D-A69F-C6D9F966FE2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545031" y="4764629"/>
            <a:ext cx="3109112" cy="170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a:extLst>
              <a:ext uri="{FF2B5EF4-FFF2-40B4-BE49-F238E27FC236}">
                <a16:creationId xmlns:a16="http://schemas.microsoft.com/office/drawing/2014/main" id="{BEF7074F-1E30-411F-98B0-3ED306F7F7F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296552" y="2441084"/>
            <a:ext cx="3357591" cy="21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a:extLst>
              <a:ext uri="{FF2B5EF4-FFF2-40B4-BE49-F238E27FC236}">
                <a16:creationId xmlns:a16="http://schemas.microsoft.com/office/drawing/2014/main" id="{41B8185D-2775-414E-92EB-C3111DEB87A9}"/>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222955" y="2441084"/>
            <a:ext cx="2740931" cy="21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Footer Placeholder 1">
            <a:extLst>
              <a:ext uri="{FF2B5EF4-FFF2-40B4-BE49-F238E27FC236}">
                <a16:creationId xmlns:a16="http://schemas.microsoft.com/office/drawing/2014/main" id="{62FD21C9-164A-4F2C-B17E-B25B75278622}"/>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61B7477A-803C-45D9-9F5F-DCBB8CF41365}"/>
              </a:ext>
            </a:extLst>
          </p:cNvPr>
          <p:cNvSpPr>
            <a:spLocks noGrp="1"/>
          </p:cNvSpPr>
          <p:nvPr>
            <p:ph type="sldNum" sz="quarter" idx="12"/>
          </p:nvPr>
        </p:nvSpPr>
        <p:spPr/>
        <p:txBody>
          <a:bodyPr/>
          <a:lstStyle/>
          <a:p>
            <a:fld id="{863373A1-B0F1-42F7-89A8-FE03A46CDE63}" type="slidenum">
              <a:rPr lang="en-GB" altLang="en-US" smtClean="0"/>
              <a:pPr/>
              <a:t>2</a:t>
            </a:fld>
            <a:endParaRPr lang="en-GB" altLang="en-US"/>
          </a:p>
        </p:txBody>
      </p:sp>
    </p:spTree>
    <p:extLst>
      <p:ext uri="{BB962C8B-B14F-4D97-AF65-F5344CB8AC3E}">
        <p14:creationId xmlns:p14="http://schemas.microsoft.com/office/powerpoint/2010/main" val="189812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6D011E9-9D04-4EE4-8639-7A78E956328F}"/>
              </a:ext>
            </a:extLst>
          </p:cNvPr>
          <p:cNvSpPr>
            <a:spLocks noGrp="1"/>
          </p:cNvSpPr>
          <p:nvPr>
            <p:ph type="title"/>
          </p:nvPr>
        </p:nvSpPr>
        <p:spPr>
          <a:xfrm>
            <a:off x="605064" y="1531484"/>
            <a:ext cx="7775575" cy="1143000"/>
          </a:xfrm>
        </p:spPr>
        <p:txBody>
          <a:bodyPr/>
          <a:lstStyle/>
          <a:p>
            <a:r>
              <a:rPr lang="en-GB" altLang="en-US" sz="3600" dirty="0">
                <a:solidFill>
                  <a:schemeClr val="bg1"/>
                </a:solidFill>
                <a:latin typeface="Arial" panose="020B0604020202020204" pitchFamily="34" charset="0"/>
                <a:cs typeface="Arial" panose="020B0604020202020204" pitchFamily="34" charset="0"/>
              </a:rPr>
              <a:t>15. Test your vehicle</a:t>
            </a:r>
          </a:p>
        </p:txBody>
      </p:sp>
      <p:sp>
        <p:nvSpPr>
          <p:cNvPr id="22531" name="Rectangle 2">
            <a:extLst>
              <a:ext uri="{FF2B5EF4-FFF2-40B4-BE49-F238E27FC236}">
                <a16:creationId xmlns:a16="http://schemas.microsoft.com/office/drawing/2014/main" id="{EFD74852-4558-49C5-A653-11F580961EEF}"/>
              </a:ext>
            </a:extLst>
          </p:cNvPr>
          <p:cNvSpPr>
            <a:spLocks noChangeArrowheads="1"/>
          </p:cNvSpPr>
          <p:nvPr/>
        </p:nvSpPr>
        <p:spPr bwMode="auto">
          <a:xfrm>
            <a:off x="684213" y="2333625"/>
            <a:ext cx="79930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400" dirty="0">
                <a:latin typeface="Arial" panose="020B0604020202020204" pitchFamily="34" charset="0"/>
                <a:cs typeface="Arial" panose="020B0604020202020204" pitchFamily="34" charset="0"/>
              </a:rPr>
              <a:t>Try out your motorised vehicle on different surfaces. You may find the driving wheels slip on a smooth surface; you can cut sections of balloon or bicycle inner tube and fit them as tyres. </a:t>
            </a:r>
          </a:p>
          <a:p>
            <a:pPr>
              <a:spcBef>
                <a:spcPct val="0"/>
              </a:spcBef>
            </a:pPr>
            <a:r>
              <a:rPr lang="en-GB" altLang="en-US" sz="2400" dirty="0">
                <a:latin typeface="Arial" panose="020B0604020202020204" pitchFamily="34" charset="0"/>
                <a:cs typeface="Arial" panose="020B0604020202020204" pitchFamily="34" charset="0"/>
              </a:rPr>
              <a:t>Time your vehicle over a measured distance to calculate the speed. </a:t>
            </a:r>
          </a:p>
          <a:p>
            <a:pPr>
              <a:spcBef>
                <a:spcPct val="0"/>
              </a:spcBef>
            </a:pPr>
            <a:r>
              <a:rPr lang="en-GB" altLang="en-US" sz="2400" dirty="0">
                <a:latin typeface="Arial" panose="020B0604020202020204" pitchFamily="34" charset="0"/>
                <a:cs typeface="Arial" panose="020B0604020202020204" pitchFamily="34" charset="0"/>
              </a:rPr>
              <a:t>Use a ramp to find out how steep a slope it can climb. </a:t>
            </a:r>
          </a:p>
          <a:p>
            <a:pPr>
              <a:spcBef>
                <a:spcPct val="0"/>
              </a:spcBef>
            </a:pPr>
            <a:r>
              <a:rPr lang="en-GB" altLang="en-US" sz="2400" dirty="0">
                <a:latin typeface="Arial" panose="020B0604020202020204" pitchFamily="34" charset="0"/>
                <a:cs typeface="Arial" panose="020B0604020202020204" pitchFamily="34" charset="0"/>
              </a:rPr>
              <a:t>You could try different wheel sizes and compare the performance of the vehicle. </a:t>
            </a:r>
          </a:p>
          <a:p>
            <a:pPr>
              <a:spcBef>
                <a:spcPct val="0"/>
              </a:spcBef>
            </a:pPr>
            <a:r>
              <a:rPr lang="en-GB" altLang="en-US" sz="2400" dirty="0">
                <a:latin typeface="Arial" panose="020B0604020202020204" pitchFamily="34" charset="0"/>
                <a:cs typeface="Arial" panose="020B0604020202020204" pitchFamily="34" charset="0"/>
              </a:rPr>
              <a:t>To make your vehicle to go in the opposite direction, swap over the crocodile clips on the back of the motor.</a:t>
            </a:r>
          </a:p>
          <a:p>
            <a:pPr>
              <a:spcBef>
                <a:spcPct val="0"/>
              </a:spcBef>
              <a:buFontTx/>
              <a:buNone/>
            </a:pPr>
            <a:r>
              <a:rPr lang="en-GB" altLang="en-US" sz="2400" dirty="0"/>
              <a:t> </a:t>
            </a:r>
          </a:p>
        </p:txBody>
      </p:sp>
      <p:sp>
        <p:nvSpPr>
          <p:cNvPr id="22532" name="Footer Placeholder 1">
            <a:extLst>
              <a:ext uri="{FF2B5EF4-FFF2-40B4-BE49-F238E27FC236}">
                <a16:creationId xmlns:a16="http://schemas.microsoft.com/office/drawing/2014/main" id="{1F39DFB1-A126-42DA-B88C-057117271AD8}"/>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86195F4F-535C-4C60-AB46-AA6A0E86FA01}"/>
              </a:ext>
            </a:extLst>
          </p:cNvPr>
          <p:cNvSpPr>
            <a:spLocks noGrp="1"/>
          </p:cNvSpPr>
          <p:nvPr>
            <p:ph type="sldNum" sz="quarter" idx="12"/>
          </p:nvPr>
        </p:nvSpPr>
        <p:spPr/>
        <p:txBody>
          <a:bodyPr/>
          <a:lstStyle/>
          <a:p>
            <a:fld id="{863373A1-B0F1-42F7-89A8-FE03A46CDE63}" type="slidenum">
              <a:rPr lang="en-GB" altLang="en-US" smtClean="0"/>
              <a:pPr/>
              <a:t>20</a:t>
            </a:fld>
            <a:endParaRPr lang="en-GB" altLang="en-US"/>
          </a:p>
        </p:txBody>
      </p:sp>
    </p:spTree>
    <p:extLst>
      <p:ext uri="{BB962C8B-B14F-4D97-AF65-F5344CB8AC3E}">
        <p14:creationId xmlns:p14="http://schemas.microsoft.com/office/powerpoint/2010/main" val="295537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C06A097-9509-4E62-90FD-562E72D723A2}"/>
              </a:ext>
            </a:extLst>
          </p:cNvPr>
          <p:cNvSpPr>
            <a:spLocks noGrp="1"/>
          </p:cNvSpPr>
          <p:nvPr>
            <p:ph type="title"/>
          </p:nvPr>
        </p:nvSpPr>
        <p:spPr>
          <a:xfrm>
            <a:off x="684213" y="1531485"/>
            <a:ext cx="7775575" cy="1143000"/>
          </a:xfrm>
        </p:spPr>
        <p:txBody>
          <a:bodyPr/>
          <a:lstStyle/>
          <a:p>
            <a:r>
              <a:rPr lang="en-GB" altLang="en-US" sz="3600" dirty="0">
                <a:solidFill>
                  <a:schemeClr val="bg1"/>
                </a:solidFill>
                <a:latin typeface="Arial" panose="020B0604020202020204" pitchFamily="34" charset="0"/>
                <a:cs typeface="Arial" panose="020B0604020202020204" pitchFamily="34" charset="0"/>
              </a:rPr>
              <a:t>16. Race the vehicles</a:t>
            </a:r>
          </a:p>
        </p:txBody>
      </p:sp>
      <p:sp>
        <p:nvSpPr>
          <p:cNvPr id="23555" name="Rectangle 2">
            <a:extLst>
              <a:ext uri="{FF2B5EF4-FFF2-40B4-BE49-F238E27FC236}">
                <a16:creationId xmlns:a16="http://schemas.microsoft.com/office/drawing/2014/main" id="{1EA847ED-2157-4738-8980-9C0F0A9FF314}"/>
              </a:ext>
            </a:extLst>
          </p:cNvPr>
          <p:cNvSpPr>
            <a:spLocks noChangeArrowheads="1"/>
          </p:cNvSpPr>
          <p:nvPr/>
        </p:nvSpPr>
        <p:spPr bwMode="auto">
          <a:xfrm>
            <a:off x="684213" y="2572431"/>
            <a:ext cx="7993063"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pPr>
            <a:r>
              <a:rPr lang="en-GB" altLang="en-US" sz="2400" dirty="0">
                <a:latin typeface="Arial" panose="020B0604020202020204" pitchFamily="34" charset="0"/>
                <a:cs typeface="Arial" panose="020B0604020202020204" pitchFamily="34" charset="0"/>
              </a:rPr>
              <a:t>When everyone has finished improving their vehicles race them along the track to find out which is the fastest.</a:t>
            </a:r>
          </a:p>
          <a:p>
            <a:pPr>
              <a:spcBef>
                <a:spcPct val="0"/>
              </a:spcBef>
              <a:spcAft>
                <a:spcPts val="600"/>
              </a:spcAft>
            </a:pPr>
            <a:r>
              <a:rPr lang="en-GB" altLang="en-US" sz="2400" dirty="0">
                <a:latin typeface="Arial" panose="020B0604020202020204" pitchFamily="34" charset="0"/>
                <a:cs typeface="Arial" panose="020B0604020202020204" pitchFamily="34" charset="0"/>
              </a:rPr>
              <a:t>Have a good look at the winning vehicle to try and understand what features are responsible for its success.</a:t>
            </a:r>
          </a:p>
          <a:p>
            <a:pPr>
              <a:spcBef>
                <a:spcPct val="0"/>
              </a:spcBef>
              <a:spcAft>
                <a:spcPts val="600"/>
              </a:spcAft>
            </a:pPr>
            <a:r>
              <a:rPr lang="en-GB" altLang="en-US" sz="2400" dirty="0">
                <a:latin typeface="Arial" panose="020B0604020202020204" pitchFamily="34" charset="0"/>
                <a:cs typeface="Arial" panose="020B0604020202020204" pitchFamily="34" charset="0"/>
              </a:rPr>
              <a:t>Tidy up thoroughly.</a:t>
            </a:r>
          </a:p>
          <a:p>
            <a:pPr>
              <a:spcBef>
                <a:spcPct val="0"/>
              </a:spcBef>
              <a:spcAft>
                <a:spcPts val="600"/>
              </a:spcAft>
            </a:pPr>
            <a:r>
              <a:rPr lang="en-GB" altLang="en-US" sz="2400" dirty="0">
                <a:latin typeface="Arial" panose="020B0604020202020204" pitchFamily="34" charset="0"/>
                <a:cs typeface="Arial" panose="020B0604020202020204" pitchFamily="34" charset="0"/>
              </a:rPr>
              <a:t>Complete your worksheet.</a:t>
            </a:r>
          </a:p>
          <a:p>
            <a:pPr>
              <a:spcBef>
                <a:spcPct val="0"/>
              </a:spcBef>
              <a:buFontTx/>
              <a:buNone/>
            </a:pPr>
            <a:r>
              <a:rPr lang="en-GB" altLang="en-US" sz="2400" dirty="0"/>
              <a:t> </a:t>
            </a:r>
          </a:p>
        </p:txBody>
      </p:sp>
      <p:sp>
        <p:nvSpPr>
          <p:cNvPr id="23556" name="Footer Placeholder 1">
            <a:extLst>
              <a:ext uri="{FF2B5EF4-FFF2-40B4-BE49-F238E27FC236}">
                <a16:creationId xmlns:a16="http://schemas.microsoft.com/office/drawing/2014/main" id="{F3EFE062-7006-4C3C-8745-B1572A989500}"/>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77B76873-1C41-431B-84F9-D463E606C010}"/>
              </a:ext>
            </a:extLst>
          </p:cNvPr>
          <p:cNvSpPr>
            <a:spLocks noGrp="1"/>
          </p:cNvSpPr>
          <p:nvPr>
            <p:ph type="sldNum" sz="quarter" idx="12"/>
          </p:nvPr>
        </p:nvSpPr>
        <p:spPr/>
        <p:txBody>
          <a:bodyPr/>
          <a:lstStyle/>
          <a:p>
            <a:fld id="{863373A1-B0F1-42F7-89A8-FE03A46CDE63}" type="slidenum">
              <a:rPr lang="en-GB" altLang="en-US" smtClean="0"/>
              <a:pPr/>
              <a:t>21</a:t>
            </a:fld>
            <a:endParaRPr lang="en-GB" altLang="en-US"/>
          </a:p>
        </p:txBody>
      </p:sp>
    </p:spTree>
    <p:extLst>
      <p:ext uri="{BB962C8B-B14F-4D97-AF65-F5344CB8AC3E}">
        <p14:creationId xmlns:p14="http://schemas.microsoft.com/office/powerpoint/2010/main" val="4746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EA1151F-BC0C-401C-BEA3-AD22CD4E02EF}"/>
              </a:ext>
            </a:extLst>
          </p:cNvPr>
          <p:cNvSpPr>
            <a:spLocks noGrp="1"/>
          </p:cNvSpPr>
          <p:nvPr>
            <p:ph type="title"/>
          </p:nvPr>
        </p:nvSpPr>
        <p:spPr>
          <a:xfrm>
            <a:off x="539750" y="1531484"/>
            <a:ext cx="7775575" cy="1143000"/>
          </a:xfrm>
        </p:spPr>
        <p:txBody>
          <a:bodyPr/>
          <a:lstStyle/>
          <a:p>
            <a:r>
              <a:rPr lang="en-GB" altLang="en-US" sz="3600" dirty="0">
                <a:solidFill>
                  <a:schemeClr val="bg1"/>
                </a:solidFill>
                <a:latin typeface="Arial" panose="020B0604020202020204" pitchFamily="34" charset="0"/>
                <a:cs typeface="Arial" panose="020B0604020202020204" pitchFamily="34" charset="0"/>
              </a:rPr>
              <a:t>17. Plenary</a:t>
            </a:r>
          </a:p>
        </p:txBody>
      </p:sp>
      <p:sp>
        <p:nvSpPr>
          <p:cNvPr id="24579" name="Rectangle 2">
            <a:extLst>
              <a:ext uri="{FF2B5EF4-FFF2-40B4-BE49-F238E27FC236}">
                <a16:creationId xmlns:a16="http://schemas.microsoft.com/office/drawing/2014/main" id="{0B0FE120-2A95-463A-8703-605A59CB0FFA}"/>
              </a:ext>
            </a:extLst>
          </p:cNvPr>
          <p:cNvSpPr>
            <a:spLocks noChangeArrowheads="1"/>
          </p:cNvSpPr>
          <p:nvPr/>
        </p:nvSpPr>
        <p:spPr bwMode="auto">
          <a:xfrm>
            <a:off x="539750" y="2344285"/>
            <a:ext cx="86296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dirty="0">
                <a:latin typeface="Arial" panose="020B0604020202020204" pitchFamily="34" charset="0"/>
                <a:cs typeface="Arial" panose="020B0604020202020204" pitchFamily="34" charset="0"/>
              </a:rPr>
              <a:t>Discuss how the activity went and what you have learnt. </a:t>
            </a:r>
          </a:p>
          <a:p>
            <a:pPr>
              <a:spcBef>
                <a:spcPct val="0"/>
              </a:spcBef>
              <a:buFontTx/>
              <a:buNone/>
            </a:pPr>
            <a:endParaRPr lang="en-GB" altLang="en-US" sz="16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What difficulties did you encounter; how did you overcome them?</a:t>
            </a:r>
          </a:p>
          <a:p>
            <a:pPr marL="342900" indent="-342900">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Which vehicle was the fastest?</a:t>
            </a:r>
          </a:p>
          <a:p>
            <a:pPr marL="342900" indent="-342900">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Can you explain why?</a:t>
            </a:r>
          </a:p>
          <a:p>
            <a:pPr marL="342900" indent="-342900">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Why do cars have rubber tyres?</a:t>
            </a:r>
          </a:p>
          <a:p>
            <a:pPr marL="342900" indent="-342900">
              <a:spcBef>
                <a:spcPct val="0"/>
              </a:spcBef>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What have you learnt about:</a:t>
            </a:r>
          </a:p>
          <a:p>
            <a:pPr>
              <a:spcBef>
                <a:spcPct val="0"/>
              </a:spcBef>
              <a:buFontTx/>
              <a:buNone/>
            </a:pPr>
            <a:r>
              <a:rPr lang="en-GB" altLang="en-US" sz="2200" dirty="0">
                <a:latin typeface="Arial" panose="020B0604020202020204" pitchFamily="34" charset="0"/>
                <a:cs typeface="Arial" panose="020B0604020202020204" pitchFamily="34" charset="0"/>
              </a:rPr>
              <a:t>	Electric circuits?</a:t>
            </a:r>
          </a:p>
          <a:p>
            <a:pPr>
              <a:spcBef>
                <a:spcPct val="0"/>
              </a:spcBef>
              <a:buFontTx/>
              <a:buNone/>
            </a:pPr>
            <a:r>
              <a:rPr lang="en-GB" altLang="en-US" sz="2200" dirty="0">
                <a:latin typeface="Arial" panose="020B0604020202020204" pitchFamily="34" charset="0"/>
                <a:cs typeface="Arial" panose="020B0604020202020204" pitchFamily="34" charset="0"/>
              </a:rPr>
              <a:t>	Pulleys, axles, bearings and wheels?</a:t>
            </a:r>
          </a:p>
          <a:p>
            <a:pPr>
              <a:spcBef>
                <a:spcPct val="0"/>
              </a:spcBef>
              <a:buFontTx/>
              <a:buNone/>
            </a:pPr>
            <a:r>
              <a:rPr lang="en-GB" altLang="en-US" sz="2200" dirty="0">
                <a:latin typeface="Arial" panose="020B0604020202020204" pitchFamily="34" charset="0"/>
                <a:cs typeface="Arial" panose="020B0604020202020204" pitchFamily="34" charset="0"/>
              </a:rPr>
              <a:t>	Calculating speed?</a:t>
            </a:r>
          </a:p>
          <a:p>
            <a:pPr>
              <a:spcBef>
                <a:spcPct val="0"/>
              </a:spcBef>
              <a:buFontTx/>
              <a:buNone/>
            </a:pPr>
            <a:endParaRPr lang="en-GB" altLang="en-US" sz="16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What did you enjoy most about the activity?</a:t>
            </a:r>
          </a:p>
          <a:p>
            <a:pPr>
              <a:spcBef>
                <a:spcPct val="0"/>
              </a:spcBef>
              <a:buFontTx/>
              <a:buNone/>
            </a:pPr>
            <a:r>
              <a:rPr lang="en-GB" altLang="en-US" sz="2200" dirty="0"/>
              <a:t> </a:t>
            </a:r>
          </a:p>
          <a:p>
            <a:pPr>
              <a:spcBef>
                <a:spcPct val="0"/>
              </a:spcBef>
              <a:buFontTx/>
              <a:buNone/>
            </a:pPr>
            <a:r>
              <a:rPr lang="en-GB" altLang="en-US" sz="2400" dirty="0"/>
              <a:t> </a:t>
            </a:r>
          </a:p>
        </p:txBody>
      </p:sp>
      <p:sp>
        <p:nvSpPr>
          <p:cNvPr id="24580" name="Footer Placeholder 1">
            <a:extLst>
              <a:ext uri="{FF2B5EF4-FFF2-40B4-BE49-F238E27FC236}">
                <a16:creationId xmlns:a16="http://schemas.microsoft.com/office/drawing/2014/main" id="{BA49C40B-A79D-4A39-BC3E-7D0879E0E086}"/>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931A84DF-1E24-4B48-83FE-7A5A2EF15C97}"/>
              </a:ext>
            </a:extLst>
          </p:cNvPr>
          <p:cNvSpPr>
            <a:spLocks noGrp="1"/>
          </p:cNvSpPr>
          <p:nvPr>
            <p:ph type="sldNum" sz="quarter" idx="12"/>
          </p:nvPr>
        </p:nvSpPr>
        <p:spPr/>
        <p:txBody>
          <a:bodyPr/>
          <a:lstStyle/>
          <a:p>
            <a:fld id="{863373A1-B0F1-42F7-89A8-FE03A46CDE63}" type="slidenum">
              <a:rPr lang="en-GB" altLang="en-US" smtClean="0"/>
              <a:pPr/>
              <a:t>22</a:t>
            </a:fld>
            <a:endParaRPr lang="en-GB" altLang="en-US"/>
          </a:p>
        </p:txBody>
      </p:sp>
    </p:spTree>
    <p:extLst>
      <p:ext uri="{BB962C8B-B14F-4D97-AF65-F5344CB8AC3E}">
        <p14:creationId xmlns:p14="http://schemas.microsoft.com/office/powerpoint/2010/main" val="306700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E1741FB-6157-425A-94B6-ED3B77A058C7}"/>
              </a:ext>
            </a:extLst>
          </p:cNvPr>
          <p:cNvSpPr>
            <a:spLocks noGrp="1" noChangeArrowheads="1"/>
          </p:cNvSpPr>
          <p:nvPr>
            <p:ph type="title"/>
          </p:nvPr>
        </p:nvSpPr>
        <p:spPr>
          <a:xfrm>
            <a:off x="303231" y="1526912"/>
            <a:ext cx="8748713" cy="1143000"/>
          </a:xfrm>
        </p:spPr>
        <p:txBody>
          <a:bodyPr/>
          <a:lstStyle/>
          <a:p>
            <a:r>
              <a:rPr lang="en-GB" altLang="en-US" sz="3600" dirty="0">
                <a:solidFill>
                  <a:schemeClr val="bg1"/>
                </a:solidFill>
                <a:latin typeface="Arial" panose="020B0604020202020204" pitchFamily="34" charset="0"/>
                <a:cs typeface="Arial" panose="020B0604020202020204" pitchFamily="34" charset="0"/>
              </a:rPr>
              <a:t>Fun TTS STEM design &amp; make class kits</a:t>
            </a:r>
            <a:br>
              <a:rPr lang="en-GB" altLang="en-US" sz="3600" dirty="0">
                <a:solidFill>
                  <a:schemeClr val="bg1"/>
                </a:solidFill>
                <a:latin typeface="Arial" panose="020B0604020202020204" pitchFamily="34" charset="0"/>
                <a:cs typeface="Arial" panose="020B0604020202020204" pitchFamily="34" charset="0"/>
              </a:rPr>
            </a:br>
            <a:endParaRPr lang="en-GB" altLang="en-US" sz="3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35FDC65-775C-45BE-9541-6A706BFF72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199" y="2507374"/>
            <a:ext cx="8181201" cy="3851629"/>
          </a:xfrm>
          <a:prstGeom prst="rect">
            <a:avLst/>
          </a:prstGeom>
        </p:spPr>
      </p:pic>
      <p:sp>
        <p:nvSpPr>
          <p:cNvPr id="13" name="Rectangle 3">
            <a:extLst>
              <a:ext uri="{FF2B5EF4-FFF2-40B4-BE49-F238E27FC236}">
                <a16:creationId xmlns:a16="http://schemas.microsoft.com/office/drawing/2014/main" id="{C7350A79-C46F-41D2-ADA2-586727692CD0}"/>
              </a:ext>
            </a:extLst>
          </p:cNvPr>
          <p:cNvSpPr>
            <a:spLocks noGrp="1" noChangeArrowheads="1"/>
          </p:cNvSpPr>
          <p:nvPr>
            <p:ph type="body" sz="half" idx="1"/>
          </p:nvPr>
        </p:nvSpPr>
        <p:spPr>
          <a:xfrm>
            <a:off x="716776" y="6135481"/>
            <a:ext cx="7921625" cy="5373687"/>
          </a:xfrm>
        </p:spPr>
        <p:txBody>
          <a:bodyPr/>
          <a:lstStyle/>
          <a:p>
            <a:pPr marL="0" indent="0">
              <a:buFontTx/>
              <a:buNone/>
            </a:pPr>
            <a:r>
              <a:rPr lang="en-GB" altLang="en-US" sz="1800" dirty="0">
                <a:latin typeface="Arial" panose="020B0604020202020204" pitchFamily="34" charset="0"/>
                <a:cs typeface="Arial" panose="020B0604020202020204" pitchFamily="34" charset="0"/>
              </a:rPr>
              <a:t>Make your own light           Fairground rides 		Motorised vehicles</a:t>
            </a:r>
            <a:endParaRPr lang="en-GB" altLang="en-US" sz="1800" dirty="0"/>
          </a:p>
        </p:txBody>
      </p:sp>
      <p:sp>
        <p:nvSpPr>
          <p:cNvPr id="14" name="Rectangle 3">
            <a:extLst>
              <a:ext uri="{FF2B5EF4-FFF2-40B4-BE49-F238E27FC236}">
                <a16:creationId xmlns:a16="http://schemas.microsoft.com/office/drawing/2014/main" id="{A7AA4486-D514-4B6E-84CE-E4E74F82ED11}"/>
              </a:ext>
            </a:extLst>
          </p:cNvPr>
          <p:cNvSpPr txBox="1">
            <a:spLocks noChangeArrowheads="1"/>
          </p:cNvSpPr>
          <p:nvPr/>
        </p:nvSpPr>
        <p:spPr>
          <a:xfrm>
            <a:off x="716775" y="2356279"/>
            <a:ext cx="8231282" cy="57828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altLang="en-US" sz="1800" dirty="0">
                <a:latin typeface="Arial" panose="020B0604020202020204" pitchFamily="34" charset="0"/>
                <a:cs typeface="Arial" panose="020B0604020202020204" pitchFamily="34" charset="0"/>
              </a:rPr>
              <a:t>Fan boats	     Crumble controlled models 	D&amp;T vehicles</a:t>
            </a:r>
            <a:endParaRPr lang="en-GB" altLang="en-US" sz="1800" dirty="0"/>
          </a:p>
        </p:txBody>
      </p:sp>
      <p:sp>
        <p:nvSpPr>
          <p:cNvPr id="2" name="Footer Placeholder 1">
            <a:extLst>
              <a:ext uri="{FF2B5EF4-FFF2-40B4-BE49-F238E27FC236}">
                <a16:creationId xmlns:a16="http://schemas.microsoft.com/office/drawing/2014/main" id="{1954851E-8583-4D44-A080-89E1125A4CED}"/>
              </a:ext>
            </a:extLst>
          </p:cNvPr>
          <p:cNvSpPr>
            <a:spLocks noGrp="1"/>
          </p:cNvSpPr>
          <p:nvPr>
            <p:ph type="ftr" sz="quarter" idx="3"/>
          </p:nvPr>
        </p:nvSpPr>
        <p:spPr/>
        <p:txBody>
          <a:bodyPr/>
          <a:lstStyle/>
          <a:p>
            <a:pPr>
              <a:defRPr/>
            </a:pPr>
            <a:r>
              <a:rPr lang="en-US" altLang="en-US"/>
              <a:t>Copyright © Caroline Alliston 2017</a:t>
            </a:r>
            <a:endParaRPr lang="en-US" altLang="en-US" dirty="0"/>
          </a:p>
        </p:txBody>
      </p:sp>
      <p:sp>
        <p:nvSpPr>
          <p:cNvPr id="3" name="Slide Number Placeholder 2">
            <a:extLst>
              <a:ext uri="{FF2B5EF4-FFF2-40B4-BE49-F238E27FC236}">
                <a16:creationId xmlns:a16="http://schemas.microsoft.com/office/drawing/2014/main" id="{E0D84C8F-1CD5-4CCB-BB36-1C9F230649C1}"/>
              </a:ext>
            </a:extLst>
          </p:cNvPr>
          <p:cNvSpPr>
            <a:spLocks noGrp="1"/>
          </p:cNvSpPr>
          <p:nvPr>
            <p:ph type="sldNum" sz="quarter" idx="12"/>
          </p:nvPr>
        </p:nvSpPr>
        <p:spPr/>
        <p:txBody>
          <a:bodyPr/>
          <a:lstStyle/>
          <a:p>
            <a:fld id="{863373A1-B0F1-42F7-89A8-FE03A46CDE63}" type="slidenum">
              <a:rPr lang="en-GB" altLang="en-US" smtClean="0"/>
              <a:pPr/>
              <a:t>23</a:t>
            </a:fld>
            <a:endParaRPr lang="en-GB" altLang="en-US"/>
          </a:p>
        </p:txBody>
      </p:sp>
    </p:spTree>
    <p:extLst>
      <p:ext uri="{BB962C8B-B14F-4D97-AF65-F5344CB8AC3E}">
        <p14:creationId xmlns:p14="http://schemas.microsoft.com/office/powerpoint/2010/main" val="153450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747801B-749B-44E1-B0C5-39761D852C65}"/>
              </a:ext>
            </a:extLst>
          </p:cNvPr>
          <p:cNvSpPr>
            <a:spLocks noGrp="1" noChangeArrowheads="1"/>
          </p:cNvSpPr>
          <p:nvPr>
            <p:ph type="title"/>
          </p:nvPr>
        </p:nvSpPr>
        <p:spPr>
          <a:xfrm>
            <a:off x="561635" y="1500188"/>
            <a:ext cx="7700963"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Pulleys</a:t>
            </a:r>
            <a:endParaRPr lang="en-GB" altLang="en-US" sz="3200" dirty="0">
              <a:solidFill>
                <a:schemeClr val="bg1"/>
              </a:solidFill>
              <a:latin typeface="Arial" panose="020B0604020202020204" pitchFamily="34" charset="0"/>
              <a:cs typeface="Arial" panose="020B0604020202020204" pitchFamily="34" charset="0"/>
            </a:endParaRPr>
          </a:p>
        </p:txBody>
      </p:sp>
      <p:sp>
        <p:nvSpPr>
          <p:cNvPr id="5123" name="Rectangle 3">
            <a:extLst>
              <a:ext uri="{FF2B5EF4-FFF2-40B4-BE49-F238E27FC236}">
                <a16:creationId xmlns:a16="http://schemas.microsoft.com/office/drawing/2014/main" id="{5A2FF7FA-B3E3-4919-AE8D-B2E7BF7C5D9C}"/>
              </a:ext>
            </a:extLst>
          </p:cNvPr>
          <p:cNvSpPr>
            <a:spLocks noGrp="1" noChangeArrowheads="1"/>
          </p:cNvSpPr>
          <p:nvPr>
            <p:ph type="body" sz="half" idx="1"/>
          </p:nvPr>
        </p:nvSpPr>
        <p:spPr>
          <a:xfrm>
            <a:off x="349250" y="5980113"/>
            <a:ext cx="8713788" cy="649287"/>
          </a:xfrm>
        </p:spPr>
        <p:txBody>
          <a:bodyPr/>
          <a:lstStyle/>
          <a:p>
            <a:pPr marL="0" indent="0">
              <a:spcAft>
                <a:spcPts val="600"/>
              </a:spcAft>
              <a:buFontTx/>
              <a:buNone/>
            </a:pPr>
            <a:r>
              <a:rPr lang="en-GB" altLang="en-US" sz="2400" dirty="0">
                <a:latin typeface="Arial" panose="020B0604020202020204" pitchFamily="34" charset="0"/>
                <a:cs typeface="Arial" panose="020B0604020202020204" pitchFamily="34" charset="0"/>
              </a:rPr>
              <a:t>Do you recognise these? What are the pulleys being used for?</a:t>
            </a:r>
          </a:p>
          <a:p>
            <a:pPr marL="0" indent="0">
              <a:spcAft>
                <a:spcPts val="600"/>
              </a:spcAft>
            </a:pPr>
            <a:endParaRPr lang="en-GB" altLang="en-US" dirty="0">
              <a:latin typeface="Arial" panose="020B0604020202020204" pitchFamily="34" charset="0"/>
              <a:cs typeface="Arial" panose="020B0604020202020204" pitchFamily="34" charset="0"/>
            </a:endParaRPr>
          </a:p>
        </p:txBody>
      </p:sp>
      <p:pic>
        <p:nvPicPr>
          <p:cNvPr id="5124" name="Picture 5">
            <a:extLst>
              <a:ext uri="{FF2B5EF4-FFF2-40B4-BE49-F238E27FC236}">
                <a16:creationId xmlns:a16="http://schemas.microsoft.com/office/drawing/2014/main" id="{5443EF37-DA8D-4756-AE91-17F29AC9A89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2925" y="2597944"/>
            <a:ext cx="24288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a:extLst>
              <a:ext uri="{FF2B5EF4-FFF2-40B4-BE49-F238E27FC236}">
                <a16:creationId xmlns:a16="http://schemas.microsoft.com/office/drawing/2014/main" id="{C60BDBA6-B347-4258-ABF7-A636472425A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56429" y="2597944"/>
            <a:ext cx="21113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a:extLst>
              <a:ext uri="{FF2B5EF4-FFF2-40B4-BE49-F238E27FC236}">
                <a16:creationId xmlns:a16="http://schemas.microsoft.com/office/drawing/2014/main" id="{3C6A6539-9FFE-4151-AB8E-C15D38038A3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852433" y="2551113"/>
            <a:ext cx="3044825"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Footer Placeholder 1">
            <a:extLst>
              <a:ext uri="{FF2B5EF4-FFF2-40B4-BE49-F238E27FC236}">
                <a16:creationId xmlns:a16="http://schemas.microsoft.com/office/drawing/2014/main" id="{E6255FF0-5426-487A-9694-0E3FC4894F0E}"/>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650B9BD6-9ABE-40C8-9211-5DB25CC698B3}"/>
              </a:ext>
            </a:extLst>
          </p:cNvPr>
          <p:cNvSpPr>
            <a:spLocks noGrp="1"/>
          </p:cNvSpPr>
          <p:nvPr>
            <p:ph type="sldNum" sz="quarter" idx="12"/>
          </p:nvPr>
        </p:nvSpPr>
        <p:spPr/>
        <p:txBody>
          <a:bodyPr/>
          <a:lstStyle/>
          <a:p>
            <a:fld id="{863373A1-B0F1-42F7-89A8-FE03A46CDE63}" type="slidenum">
              <a:rPr lang="en-GB" altLang="en-US" smtClean="0"/>
              <a:pPr/>
              <a:t>3</a:t>
            </a:fld>
            <a:endParaRPr lang="en-GB" altLang="en-US"/>
          </a:p>
        </p:txBody>
      </p:sp>
    </p:spTree>
    <p:extLst>
      <p:ext uri="{BB962C8B-B14F-4D97-AF65-F5344CB8AC3E}">
        <p14:creationId xmlns:p14="http://schemas.microsoft.com/office/powerpoint/2010/main" val="356995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4AE1F9B-D629-446A-ADC3-F2BA1A376EEA}"/>
              </a:ext>
            </a:extLst>
          </p:cNvPr>
          <p:cNvSpPr>
            <a:spLocks noGrp="1" noChangeArrowheads="1"/>
          </p:cNvSpPr>
          <p:nvPr>
            <p:ph type="title"/>
          </p:nvPr>
        </p:nvSpPr>
        <p:spPr>
          <a:xfrm>
            <a:off x="618899" y="1499541"/>
            <a:ext cx="7700962"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Context</a:t>
            </a:r>
            <a:endParaRPr lang="en-GB" altLang="en-US" sz="3200" dirty="0">
              <a:solidFill>
                <a:schemeClr val="bg1"/>
              </a:solidFill>
              <a:latin typeface="Arial" panose="020B0604020202020204" pitchFamily="34" charset="0"/>
              <a:cs typeface="Arial" panose="020B0604020202020204" pitchFamily="34" charset="0"/>
            </a:endParaRPr>
          </a:p>
        </p:txBody>
      </p:sp>
      <p:sp>
        <p:nvSpPr>
          <p:cNvPr id="6147" name="Rectangle 3">
            <a:extLst>
              <a:ext uri="{FF2B5EF4-FFF2-40B4-BE49-F238E27FC236}">
                <a16:creationId xmlns:a16="http://schemas.microsoft.com/office/drawing/2014/main" id="{DB9738D1-7610-4854-AA54-B230DADFEB8D}"/>
              </a:ext>
            </a:extLst>
          </p:cNvPr>
          <p:cNvSpPr>
            <a:spLocks noGrp="1" noChangeArrowheads="1"/>
          </p:cNvSpPr>
          <p:nvPr>
            <p:ph type="body" sz="half" idx="1"/>
          </p:nvPr>
        </p:nvSpPr>
        <p:spPr>
          <a:xfrm>
            <a:off x="684213" y="4270851"/>
            <a:ext cx="8713788" cy="4392612"/>
          </a:xfrm>
        </p:spPr>
        <p:txBody>
          <a:bodyPr/>
          <a:lstStyle/>
          <a:p>
            <a:pPr>
              <a:spcBef>
                <a:spcPts val="0"/>
              </a:spcBef>
              <a:spcAft>
                <a:spcPts val="600"/>
              </a:spcAft>
            </a:pPr>
            <a:r>
              <a:rPr lang="en-GB" altLang="en-US" sz="2400" dirty="0">
                <a:latin typeface="Arial" panose="020B0604020202020204" pitchFamily="34" charset="0"/>
                <a:cs typeface="Arial" panose="020B0604020202020204" pitchFamily="34" charset="0"/>
              </a:rPr>
              <a:t>Your school is entering the Formula 24 Electric Car competition, and wants to design the winning car.</a:t>
            </a:r>
          </a:p>
          <a:p>
            <a:pPr>
              <a:spcBef>
                <a:spcPts val="0"/>
              </a:spcBef>
              <a:spcAft>
                <a:spcPts val="600"/>
              </a:spcAft>
            </a:pPr>
            <a:r>
              <a:rPr lang="en-GB" altLang="en-US" sz="2400" dirty="0">
                <a:latin typeface="Arial" panose="020B0604020202020204" pitchFamily="34" charset="0"/>
                <a:cs typeface="Arial" panose="020B0604020202020204" pitchFamily="34" charset="0"/>
              </a:rPr>
              <a:t>The race track is mostly flat with one gentle slope.</a:t>
            </a:r>
          </a:p>
          <a:p>
            <a:pPr>
              <a:spcBef>
                <a:spcPts val="0"/>
              </a:spcBef>
              <a:spcAft>
                <a:spcPts val="600"/>
              </a:spcAft>
            </a:pPr>
            <a:r>
              <a:rPr lang="en-GB" altLang="en-US" sz="2400" dirty="0">
                <a:latin typeface="Arial" panose="020B0604020202020204" pitchFamily="34" charset="0"/>
                <a:cs typeface="Arial" panose="020B0604020202020204" pitchFamily="34" charset="0"/>
              </a:rPr>
              <a:t>All cars have the same motor and battery but the wheels, pulleys, size and shape of vehicle, tyre materials etc vary.</a:t>
            </a:r>
          </a:p>
          <a:p>
            <a:pPr>
              <a:spcBef>
                <a:spcPts val="0"/>
              </a:spcBef>
              <a:spcAft>
                <a:spcPts val="600"/>
              </a:spcAft>
            </a:pPr>
            <a:r>
              <a:rPr lang="en-GB" altLang="en-US" sz="2400" dirty="0">
                <a:latin typeface="Arial" panose="020B0604020202020204" pitchFamily="34" charset="0"/>
                <a:cs typeface="Arial" panose="020B0604020202020204" pitchFamily="34" charset="0"/>
              </a:rPr>
              <a:t>Design and build the fastest prototype you can.</a:t>
            </a:r>
          </a:p>
          <a:p>
            <a:pPr>
              <a:spcAft>
                <a:spcPts val="600"/>
              </a:spcAft>
            </a:pPr>
            <a:endParaRPr lang="en-GB" altLang="en-US" dirty="0">
              <a:latin typeface="Arial" panose="020B0604020202020204" pitchFamily="34" charset="0"/>
              <a:cs typeface="Arial" panose="020B0604020202020204" pitchFamily="34" charset="0"/>
            </a:endParaRPr>
          </a:p>
        </p:txBody>
      </p:sp>
      <p:pic>
        <p:nvPicPr>
          <p:cNvPr id="6148" name="Picture 2" descr="http://www.greenpower.co.uk/images/pageheaders/headerFormula24.jpg">
            <a:extLst>
              <a:ext uri="{FF2B5EF4-FFF2-40B4-BE49-F238E27FC236}">
                <a16:creationId xmlns:a16="http://schemas.microsoft.com/office/drawing/2014/main" id="{1E429CF7-416C-4F3A-9E10-A33E7344EB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7978" y="2277302"/>
            <a:ext cx="5078413" cy="197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ooter Placeholder 1">
            <a:extLst>
              <a:ext uri="{FF2B5EF4-FFF2-40B4-BE49-F238E27FC236}">
                <a16:creationId xmlns:a16="http://schemas.microsoft.com/office/drawing/2014/main" id="{5CAFC81E-F3DF-41EF-B959-D89B6F3BEE18}"/>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2663BC82-A223-455D-9C2E-6940D3AD2D4C}"/>
              </a:ext>
            </a:extLst>
          </p:cNvPr>
          <p:cNvSpPr>
            <a:spLocks noGrp="1"/>
          </p:cNvSpPr>
          <p:nvPr>
            <p:ph type="sldNum" sz="quarter" idx="12"/>
          </p:nvPr>
        </p:nvSpPr>
        <p:spPr/>
        <p:txBody>
          <a:bodyPr/>
          <a:lstStyle/>
          <a:p>
            <a:fld id="{863373A1-B0F1-42F7-89A8-FE03A46CDE63}" type="slidenum">
              <a:rPr lang="en-GB" altLang="en-US" smtClean="0"/>
              <a:pPr/>
              <a:t>4</a:t>
            </a:fld>
            <a:endParaRPr lang="en-GB" altLang="en-US"/>
          </a:p>
        </p:txBody>
      </p:sp>
    </p:spTree>
    <p:extLst>
      <p:ext uri="{BB962C8B-B14F-4D97-AF65-F5344CB8AC3E}">
        <p14:creationId xmlns:p14="http://schemas.microsoft.com/office/powerpoint/2010/main" val="52159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B1A8059-AB0C-437B-A49F-1ECEC5BD009B}"/>
              </a:ext>
            </a:extLst>
          </p:cNvPr>
          <p:cNvSpPr>
            <a:spLocks noGrp="1" noChangeArrowheads="1"/>
          </p:cNvSpPr>
          <p:nvPr>
            <p:ph type="title"/>
          </p:nvPr>
        </p:nvSpPr>
        <p:spPr>
          <a:xfrm>
            <a:off x="684213" y="1516517"/>
            <a:ext cx="7700962"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Learning Objectives</a:t>
            </a:r>
            <a:endParaRPr lang="en-GB" altLang="en-US" sz="3200" dirty="0">
              <a:solidFill>
                <a:schemeClr val="bg1"/>
              </a:solidFill>
              <a:latin typeface="Arial" panose="020B0604020202020204" pitchFamily="34" charset="0"/>
              <a:cs typeface="Arial" panose="020B0604020202020204" pitchFamily="34" charset="0"/>
            </a:endParaRPr>
          </a:p>
        </p:txBody>
      </p:sp>
      <p:sp>
        <p:nvSpPr>
          <p:cNvPr id="7171" name="Rectangle 3">
            <a:extLst>
              <a:ext uri="{FF2B5EF4-FFF2-40B4-BE49-F238E27FC236}">
                <a16:creationId xmlns:a16="http://schemas.microsoft.com/office/drawing/2014/main" id="{7FEFECA6-4878-42E1-8FF8-7F172925A01C}"/>
              </a:ext>
            </a:extLst>
          </p:cNvPr>
          <p:cNvSpPr>
            <a:spLocks noGrp="1" noChangeArrowheads="1"/>
          </p:cNvSpPr>
          <p:nvPr>
            <p:ph type="body" sz="half" idx="1"/>
          </p:nvPr>
        </p:nvSpPr>
        <p:spPr>
          <a:xfrm>
            <a:off x="675553" y="2874963"/>
            <a:ext cx="7559675" cy="4392612"/>
          </a:xfrm>
        </p:spPr>
        <p:txBody>
          <a:bodyPr/>
          <a:lstStyle/>
          <a:p>
            <a:pPr>
              <a:spcAft>
                <a:spcPts val="600"/>
              </a:spcAft>
            </a:pPr>
            <a:r>
              <a:rPr lang="en-GB" altLang="en-US" sz="2800" dirty="0">
                <a:latin typeface="Arial" panose="020B0604020202020204" pitchFamily="34" charset="0"/>
                <a:cs typeface="Arial" panose="020B0604020202020204" pitchFamily="34" charset="0"/>
              </a:rPr>
              <a:t>Make and use simple series circuits. </a:t>
            </a:r>
          </a:p>
          <a:p>
            <a:pPr>
              <a:spcAft>
                <a:spcPts val="600"/>
              </a:spcAft>
            </a:pPr>
            <a:r>
              <a:rPr lang="en-GB" altLang="en-US" sz="2800" dirty="0">
                <a:latin typeface="Arial" panose="020B0604020202020204" pitchFamily="34" charset="0"/>
                <a:cs typeface="Arial" panose="020B0604020202020204" pitchFamily="34" charset="0"/>
              </a:rPr>
              <a:t>Understand and use mechanical systems, e.g. pulleys, wheels, axles and bearings </a:t>
            </a:r>
          </a:p>
          <a:p>
            <a:pPr>
              <a:spcAft>
                <a:spcPts val="600"/>
              </a:spcAft>
            </a:pPr>
            <a:r>
              <a:rPr lang="en-GB" altLang="en-US" sz="2800" dirty="0">
                <a:latin typeface="Arial" panose="020B0604020202020204" pitchFamily="34" charset="0"/>
                <a:cs typeface="Arial" panose="020B0604020202020204" pitchFamily="34" charset="0"/>
              </a:rPr>
              <a:t>Build and reinforce structures. </a:t>
            </a:r>
          </a:p>
          <a:p>
            <a:pPr>
              <a:spcAft>
                <a:spcPts val="600"/>
              </a:spcAft>
            </a:pPr>
            <a:r>
              <a:rPr lang="en-GB" altLang="en-US" sz="2800" dirty="0">
                <a:latin typeface="Arial" panose="020B0604020202020204" pitchFamily="34" charset="0"/>
                <a:cs typeface="Arial" panose="020B0604020202020204" pitchFamily="34" charset="0"/>
              </a:rPr>
              <a:t>Measure length and time; calculate average speed. </a:t>
            </a:r>
            <a:endParaRPr lang="en-GB" altLang="en-US" dirty="0">
              <a:latin typeface="Arial" panose="020B0604020202020204" pitchFamily="34" charset="0"/>
              <a:cs typeface="Arial" panose="020B0604020202020204" pitchFamily="34" charset="0"/>
            </a:endParaRPr>
          </a:p>
        </p:txBody>
      </p:sp>
      <p:sp>
        <p:nvSpPr>
          <p:cNvPr id="7172" name="Footer Placeholder 1">
            <a:extLst>
              <a:ext uri="{FF2B5EF4-FFF2-40B4-BE49-F238E27FC236}">
                <a16:creationId xmlns:a16="http://schemas.microsoft.com/office/drawing/2014/main" id="{A83DE3E7-AE41-484C-A05C-FB213A080B5A}"/>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3CE06923-B614-42B2-9C3E-FDFCA901AB7D}"/>
              </a:ext>
            </a:extLst>
          </p:cNvPr>
          <p:cNvSpPr>
            <a:spLocks noGrp="1"/>
          </p:cNvSpPr>
          <p:nvPr>
            <p:ph type="sldNum" sz="quarter" idx="12"/>
          </p:nvPr>
        </p:nvSpPr>
        <p:spPr/>
        <p:txBody>
          <a:bodyPr/>
          <a:lstStyle/>
          <a:p>
            <a:fld id="{863373A1-B0F1-42F7-89A8-FE03A46CDE63}" type="slidenum">
              <a:rPr lang="en-GB" altLang="en-US" smtClean="0"/>
              <a:pPr/>
              <a:t>5</a:t>
            </a:fld>
            <a:endParaRPr lang="en-GB" altLang="en-US"/>
          </a:p>
        </p:txBody>
      </p:sp>
    </p:spTree>
    <p:extLst>
      <p:ext uri="{BB962C8B-B14F-4D97-AF65-F5344CB8AC3E}">
        <p14:creationId xmlns:p14="http://schemas.microsoft.com/office/powerpoint/2010/main" val="99915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9AC7998-BD19-44F3-8661-560639B1B21A}"/>
              </a:ext>
            </a:extLst>
          </p:cNvPr>
          <p:cNvSpPr>
            <a:spLocks noGrp="1" noChangeArrowheads="1"/>
          </p:cNvSpPr>
          <p:nvPr>
            <p:ph type="title"/>
          </p:nvPr>
        </p:nvSpPr>
        <p:spPr>
          <a:xfrm>
            <a:off x="593499" y="1485899"/>
            <a:ext cx="6264275"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1. Safety</a:t>
            </a:r>
            <a:endParaRPr lang="en-GB" altLang="en-US" sz="3200" dirty="0">
              <a:solidFill>
                <a:schemeClr val="bg1"/>
              </a:solidFill>
              <a:latin typeface="Arial" panose="020B0604020202020204" pitchFamily="34" charset="0"/>
              <a:cs typeface="Arial" panose="020B0604020202020204" pitchFamily="34" charset="0"/>
            </a:endParaRPr>
          </a:p>
        </p:txBody>
      </p:sp>
      <p:sp>
        <p:nvSpPr>
          <p:cNvPr id="8195" name="Rectangle 3">
            <a:extLst>
              <a:ext uri="{FF2B5EF4-FFF2-40B4-BE49-F238E27FC236}">
                <a16:creationId xmlns:a16="http://schemas.microsoft.com/office/drawing/2014/main" id="{91AA71CB-D536-40BC-B0C5-565E5BBAF89D}"/>
              </a:ext>
            </a:extLst>
          </p:cNvPr>
          <p:cNvSpPr>
            <a:spLocks noGrp="1" noChangeArrowheads="1"/>
          </p:cNvSpPr>
          <p:nvPr>
            <p:ph type="body" sz="half" idx="1"/>
          </p:nvPr>
        </p:nvSpPr>
        <p:spPr>
          <a:xfrm>
            <a:off x="684213" y="2565401"/>
            <a:ext cx="8208962" cy="4392612"/>
          </a:xfrm>
        </p:spPr>
        <p:txBody>
          <a:bodyPr/>
          <a:lstStyle/>
          <a:p>
            <a:pPr marL="0" indent="0">
              <a:spcAft>
                <a:spcPts val="600"/>
              </a:spcAft>
              <a:buFontTx/>
              <a:buNone/>
            </a:pPr>
            <a:r>
              <a:rPr lang="en-GB" altLang="en-US" sz="2800" dirty="0">
                <a:latin typeface="Arial" panose="020B0604020202020204" pitchFamily="34" charset="0"/>
                <a:cs typeface="Arial" panose="020B0604020202020204" pitchFamily="34" charset="0"/>
              </a:rPr>
              <a:t>Look at the tools and equipment. Can you spot any potential hazards? </a:t>
            </a:r>
          </a:p>
          <a:p>
            <a:pPr marL="0" indent="0">
              <a:spcAft>
                <a:spcPts val="600"/>
              </a:spcAft>
              <a:buFontTx/>
              <a:buNone/>
            </a:pPr>
            <a:endParaRPr lang="en-GB" altLang="en-US" sz="2800" dirty="0">
              <a:latin typeface="Arial" panose="020B0604020202020204" pitchFamily="34" charset="0"/>
              <a:cs typeface="Arial" panose="020B0604020202020204" pitchFamily="34" charset="0"/>
            </a:endParaRPr>
          </a:p>
          <a:p>
            <a:pPr marL="0" indent="0">
              <a:spcAft>
                <a:spcPts val="600"/>
              </a:spcAft>
              <a:buFontTx/>
              <a:buNone/>
            </a:pPr>
            <a:endParaRPr lang="en-GB" altLang="en-US" sz="2800" dirty="0">
              <a:latin typeface="Arial" panose="020B0604020202020204" pitchFamily="34" charset="0"/>
              <a:cs typeface="Arial" panose="020B0604020202020204" pitchFamily="34" charset="0"/>
            </a:endParaRPr>
          </a:p>
          <a:p>
            <a:pPr marL="0" indent="0">
              <a:spcAft>
                <a:spcPts val="600"/>
              </a:spcAft>
              <a:buFontTx/>
              <a:buNone/>
            </a:pPr>
            <a:endParaRPr lang="en-GB" altLang="en-US" sz="2800" dirty="0">
              <a:latin typeface="Arial" panose="020B0604020202020204" pitchFamily="34" charset="0"/>
              <a:cs typeface="Arial" panose="020B0604020202020204" pitchFamily="34" charset="0"/>
            </a:endParaRPr>
          </a:p>
          <a:p>
            <a:pPr marL="0" indent="0">
              <a:spcAft>
                <a:spcPts val="600"/>
              </a:spcAft>
              <a:buFontTx/>
              <a:buNone/>
            </a:pPr>
            <a:endParaRPr lang="en-GB" altLang="en-US" sz="2800" dirty="0">
              <a:latin typeface="Arial" panose="020B0604020202020204" pitchFamily="34" charset="0"/>
              <a:cs typeface="Arial" panose="020B0604020202020204" pitchFamily="34" charset="0"/>
            </a:endParaRPr>
          </a:p>
          <a:p>
            <a:pPr marL="0" indent="0">
              <a:spcAft>
                <a:spcPts val="600"/>
              </a:spcAft>
              <a:buFontTx/>
              <a:buNone/>
            </a:pPr>
            <a:r>
              <a:rPr lang="en-GB" altLang="en-US" sz="2800" dirty="0">
                <a:latin typeface="Arial" panose="020B0604020202020204" pitchFamily="34" charset="0"/>
                <a:cs typeface="Arial" panose="020B0604020202020204" pitchFamily="34" charset="0"/>
              </a:rPr>
              <a:t>Can you think of ways to reduce the risks?</a:t>
            </a:r>
          </a:p>
          <a:p>
            <a:pPr marL="0" indent="0">
              <a:buFontTx/>
              <a:buNone/>
            </a:pPr>
            <a:endParaRPr lang="en-GB" altLang="en-US" dirty="0">
              <a:latin typeface="Arial" panose="020B0604020202020204" pitchFamily="34" charset="0"/>
              <a:cs typeface="Arial" panose="020B0604020202020204" pitchFamily="34" charset="0"/>
            </a:endParaRPr>
          </a:p>
          <a:p>
            <a:pPr marL="0" indent="0">
              <a:buFontTx/>
              <a:buNone/>
            </a:pPr>
            <a:endParaRPr lang="en-GB" altLang="en-US" dirty="0">
              <a:latin typeface="Arial" panose="020B0604020202020204" pitchFamily="34" charset="0"/>
              <a:cs typeface="Arial" panose="020B0604020202020204" pitchFamily="34" charset="0"/>
            </a:endParaRPr>
          </a:p>
        </p:txBody>
      </p:sp>
      <p:pic>
        <p:nvPicPr>
          <p:cNvPr id="8196" name="Picture 1">
            <a:extLst>
              <a:ext uri="{FF2B5EF4-FFF2-40B4-BE49-F238E27FC236}">
                <a16:creationId xmlns:a16="http://schemas.microsoft.com/office/drawing/2014/main" id="{5C523408-259E-4F5E-8F8A-F6762689952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50900" y="3979863"/>
            <a:ext cx="24955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0A6250DA-15BA-4EF0-A6E9-7DE0C78C120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81535" y="3575050"/>
            <a:ext cx="20161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
            <a:extLst>
              <a:ext uri="{FF2B5EF4-FFF2-40B4-BE49-F238E27FC236}">
                <a16:creationId xmlns:a16="http://schemas.microsoft.com/office/drawing/2014/main" id="{343825DC-1032-48D2-A427-FE7FD9D724E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87787" y="3729945"/>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Footer Placeholder 1">
            <a:extLst>
              <a:ext uri="{FF2B5EF4-FFF2-40B4-BE49-F238E27FC236}">
                <a16:creationId xmlns:a16="http://schemas.microsoft.com/office/drawing/2014/main" id="{DB5A2924-791A-4259-B6FC-BF00802AAE53}"/>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FC05841B-1680-46AC-91A0-7C4C547A8AA5}"/>
              </a:ext>
            </a:extLst>
          </p:cNvPr>
          <p:cNvSpPr>
            <a:spLocks noGrp="1"/>
          </p:cNvSpPr>
          <p:nvPr>
            <p:ph type="sldNum" sz="quarter" idx="12"/>
          </p:nvPr>
        </p:nvSpPr>
        <p:spPr/>
        <p:txBody>
          <a:bodyPr/>
          <a:lstStyle/>
          <a:p>
            <a:fld id="{863373A1-B0F1-42F7-89A8-FE03A46CDE63}" type="slidenum">
              <a:rPr lang="en-GB" altLang="en-US" smtClean="0"/>
              <a:pPr/>
              <a:t>6</a:t>
            </a:fld>
            <a:endParaRPr lang="en-GB" altLang="en-US"/>
          </a:p>
        </p:txBody>
      </p:sp>
    </p:spTree>
    <p:extLst>
      <p:ext uri="{BB962C8B-B14F-4D97-AF65-F5344CB8AC3E}">
        <p14:creationId xmlns:p14="http://schemas.microsoft.com/office/powerpoint/2010/main" val="302851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BC7E86-1D92-448E-B565-ABC279BE6CA7}"/>
              </a:ext>
            </a:extLst>
          </p:cNvPr>
          <p:cNvSpPr>
            <a:spLocks noGrp="1" noChangeArrowheads="1"/>
          </p:cNvSpPr>
          <p:nvPr>
            <p:ph type="title"/>
          </p:nvPr>
        </p:nvSpPr>
        <p:spPr>
          <a:xfrm>
            <a:off x="684213" y="1500414"/>
            <a:ext cx="6549344" cy="1143000"/>
          </a:xfrm>
        </p:spPr>
        <p:txBody>
          <a:bodyPr/>
          <a:lstStyle/>
          <a:p>
            <a:r>
              <a:rPr lang="en-GB" altLang="en-US" sz="4000" dirty="0">
                <a:solidFill>
                  <a:schemeClr val="bg1"/>
                </a:solidFill>
                <a:latin typeface="Arial" panose="020B0604020202020204" pitchFamily="34" charset="0"/>
                <a:cs typeface="Arial" panose="020B0604020202020204" pitchFamily="34" charset="0"/>
              </a:rPr>
              <a:t>2. How the vehicle works</a:t>
            </a:r>
            <a:endParaRPr lang="en-GB" altLang="en-US" sz="3200" dirty="0">
              <a:solidFill>
                <a:schemeClr val="bg1"/>
              </a:solidFill>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6BBF69DE-F44A-4A2E-87A5-7370AB9E43F8}"/>
              </a:ext>
            </a:extLst>
          </p:cNvPr>
          <p:cNvSpPr>
            <a:spLocks noGrp="1" noChangeArrowheads="1"/>
          </p:cNvSpPr>
          <p:nvPr>
            <p:ph type="body" sz="half" idx="1"/>
          </p:nvPr>
        </p:nvSpPr>
        <p:spPr>
          <a:xfrm>
            <a:off x="605064" y="2465387"/>
            <a:ext cx="8064500" cy="4392613"/>
          </a:xfrm>
        </p:spPr>
        <p:txBody>
          <a:bodyPr/>
          <a:lstStyle/>
          <a:p>
            <a:pPr>
              <a:spcAft>
                <a:spcPts val="600"/>
              </a:spcAft>
            </a:pPr>
            <a:r>
              <a:rPr lang="en-GB" altLang="en-US" sz="2800" dirty="0">
                <a:latin typeface="Arial" panose="020B0604020202020204" pitchFamily="34" charset="0"/>
                <a:cs typeface="Arial" panose="020B0604020202020204" pitchFamily="34" charset="0"/>
              </a:rPr>
              <a:t>Try out the sample vehicle, both on the flat and up the gentle slope to find out how it performs. </a:t>
            </a:r>
          </a:p>
          <a:p>
            <a:pPr>
              <a:spcAft>
                <a:spcPts val="600"/>
              </a:spcAft>
            </a:pPr>
            <a:r>
              <a:rPr lang="en-GB" altLang="en-US" sz="2800" dirty="0">
                <a:latin typeface="Arial" panose="020B0604020202020204" pitchFamily="34" charset="0"/>
                <a:cs typeface="Arial" panose="020B0604020202020204" pitchFamily="34" charset="0"/>
              </a:rPr>
              <a:t>Discuss how it works.</a:t>
            </a:r>
          </a:p>
          <a:p>
            <a:pPr>
              <a:spcAft>
                <a:spcPts val="600"/>
              </a:spcAft>
            </a:pPr>
            <a:r>
              <a:rPr lang="en-GB" altLang="en-US" sz="2800" dirty="0">
                <a:latin typeface="Arial" panose="020B0604020202020204" pitchFamily="34" charset="0"/>
                <a:cs typeface="Arial" panose="020B0604020202020204" pitchFamily="34" charset="0"/>
              </a:rPr>
              <a:t>Identify the motor, driving pulley (the little plastic one on the motor), drive belt (rubber band), driven pulley (the wooden one), wheels, axles and bearings (straws).</a:t>
            </a:r>
          </a:p>
          <a:p>
            <a:pPr>
              <a:spcAft>
                <a:spcPts val="600"/>
              </a:spcAft>
            </a:pPr>
            <a:r>
              <a:rPr lang="en-GB" altLang="en-US" sz="2800" dirty="0">
                <a:latin typeface="Arial" panose="020B0604020202020204" pitchFamily="34" charset="0"/>
                <a:cs typeface="Arial" panose="020B0604020202020204" pitchFamily="34" charset="0"/>
              </a:rPr>
              <a:t>Run through the pitfalls highlighted in the lesson plan.  </a:t>
            </a:r>
          </a:p>
          <a:p>
            <a:pPr>
              <a:spcAft>
                <a:spcPts val="600"/>
              </a:spcAft>
              <a:buFontTx/>
              <a:buNone/>
            </a:pPr>
            <a:endParaRPr lang="en-GB" altLang="en-US" sz="2800" dirty="0">
              <a:latin typeface="Arial" panose="020B0604020202020204" pitchFamily="34" charset="0"/>
              <a:cs typeface="Arial" panose="020B0604020202020204" pitchFamily="34" charset="0"/>
            </a:endParaRPr>
          </a:p>
          <a:p>
            <a:pPr>
              <a:spcAft>
                <a:spcPts val="600"/>
              </a:spcAft>
              <a:buFontTx/>
              <a:buNone/>
            </a:pPr>
            <a:endParaRPr lang="en-GB" altLang="en-US" sz="2800" dirty="0">
              <a:latin typeface="Arial" panose="020B0604020202020204" pitchFamily="34" charset="0"/>
              <a:cs typeface="Arial" panose="020B0604020202020204" pitchFamily="34" charset="0"/>
            </a:endParaRPr>
          </a:p>
          <a:p>
            <a:pPr>
              <a:spcAft>
                <a:spcPts val="600"/>
              </a:spcAft>
              <a:buFontTx/>
              <a:buNone/>
            </a:pPr>
            <a:endParaRPr lang="en-GB" altLang="en-US" sz="2800" dirty="0">
              <a:latin typeface="Arial" panose="020B0604020202020204" pitchFamily="34" charset="0"/>
              <a:cs typeface="Arial" panose="020B0604020202020204" pitchFamily="34" charset="0"/>
            </a:endParaRPr>
          </a:p>
          <a:p>
            <a:pPr>
              <a:spcAft>
                <a:spcPts val="600"/>
              </a:spcAft>
              <a:buFontTx/>
              <a:buNone/>
            </a:pPr>
            <a:endParaRPr lang="en-GB" altLang="en-US" sz="2800" dirty="0">
              <a:latin typeface="Arial" panose="020B0604020202020204" pitchFamily="34" charset="0"/>
              <a:cs typeface="Arial" panose="020B0604020202020204" pitchFamily="34" charset="0"/>
            </a:endParaRPr>
          </a:p>
          <a:p>
            <a:pPr>
              <a:spcAft>
                <a:spcPts val="600"/>
              </a:spcAft>
              <a:buFontTx/>
              <a:buNone/>
            </a:pPr>
            <a:r>
              <a:rPr lang="en-GB" altLang="en-US" sz="2800" dirty="0">
                <a:latin typeface="Arial" panose="020B0604020202020204" pitchFamily="34" charset="0"/>
                <a:cs typeface="Arial" panose="020B0604020202020204" pitchFamily="34" charset="0"/>
              </a:rPr>
              <a:t>Can you think of ways to reduce the risks?</a:t>
            </a:r>
          </a:p>
          <a:p>
            <a:pPr>
              <a:buFontTx/>
              <a:buNone/>
            </a:pPr>
            <a:endParaRPr lang="en-GB" altLang="en-US" dirty="0">
              <a:latin typeface="Arial" panose="020B0604020202020204" pitchFamily="34" charset="0"/>
              <a:cs typeface="Arial" panose="020B0604020202020204" pitchFamily="34" charset="0"/>
            </a:endParaRPr>
          </a:p>
          <a:p>
            <a:pPr>
              <a:buFontTx/>
              <a:buNone/>
            </a:pPr>
            <a:endParaRPr lang="en-GB" altLang="en-US" dirty="0">
              <a:latin typeface="Arial" panose="020B0604020202020204" pitchFamily="34" charset="0"/>
              <a:cs typeface="Arial" panose="020B0604020202020204" pitchFamily="34" charset="0"/>
            </a:endParaRPr>
          </a:p>
        </p:txBody>
      </p:sp>
      <p:sp>
        <p:nvSpPr>
          <p:cNvPr id="9220" name="Footer Placeholder 1">
            <a:extLst>
              <a:ext uri="{FF2B5EF4-FFF2-40B4-BE49-F238E27FC236}">
                <a16:creationId xmlns:a16="http://schemas.microsoft.com/office/drawing/2014/main" id="{936E34A5-0A34-4009-A322-4DF09E80FD5D}"/>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9187DB21-FCED-4C71-8742-CE3C73DAF256}"/>
              </a:ext>
            </a:extLst>
          </p:cNvPr>
          <p:cNvSpPr>
            <a:spLocks noGrp="1"/>
          </p:cNvSpPr>
          <p:nvPr>
            <p:ph type="sldNum" sz="quarter" idx="12"/>
          </p:nvPr>
        </p:nvSpPr>
        <p:spPr/>
        <p:txBody>
          <a:bodyPr/>
          <a:lstStyle/>
          <a:p>
            <a:fld id="{863373A1-B0F1-42F7-89A8-FE03A46CDE63}" type="slidenum">
              <a:rPr lang="en-GB" altLang="en-US" smtClean="0"/>
              <a:pPr/>
              <a:t>7</a:t>
            </a:fld>
            <a:endParaRPr lang="en-GB" altLang="en-US"/>
          </a:p>
        </p:txBody>
      </p:sp>
    </p:spTree>
    <p:extLst>
      <p:ext uri="{BB962C8B-B14F-4D97-AF65-F5344CB8AC3E}">
        <p14:creationId xmlns:p14="http://schemas.microsoft.com/office/powerpoint/2010/main" val="123374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BF1D041-F8CB-402E-9536-1493319839CA}"/>
              </a:ext>
            </a:extLst>
          </p:cNvPr>
          <p:cNvSpPr>
            <a:spLocks noGrp="1" noChangeArrowheads="1"/>
          </p:cNvSpPr>
          <p:nvPr>
            <p:ph type="title"/>
          </p:nvPr>
        </p:nvSpPr>
        <p:spPr>
          <a:xfrm>
            <a:off x="723765" y="1498137"/>
            <a:ext cx="6716712" cy="947738"/>
          </a:xfrm>
        </p:spPr>
        <p:txBody>
          <a:bodyPr/>
          <a:lstStyle/>
          <a:p>
            <a:r>
              <a:rPr lang="en-US" altLang="en-US" sz="4000" dirty="0">
                <a:solidFill>
                  <a:schemeClr val="bg1"/>
                </a:solidFill>
                <a:latin typeface="Arial" panose="020B0604020202020204" pitchFamily="34" charset="0"/>
                <a:cs typeface="Arial" panose="020B0604020202020204" pitchFamily="34" charset="0"/>
              </a:rPr>
              <a:t>3. Electrical parts</a:t>
            </a:r>
          </a:p>
        </p:txBody>
      </p:sp>
      <p:sp>
        <p:nvSpPr>
          <p:cNvPr id="10243" name="Rectangle 3">
            <a:extLst>
              <a:ext uri="{FF2B5EF4-FFF2-40B4-BE49-F238E27FC236}">
                <a16:creationId xmlns:a16="http://schemas.microsoft.com/office/drawing/2014/main" id="{34344553-A734-4A4C-A994-F7741947D9E6}"/>
              </a:ext>
            </a:extLst>
          </p:cNvPr>
          <p:cNvSpPr>
            <a:spLocks noGrp="1" noChangeArrowheads="1"/>
          </p:cNvSpPr>
          <p:nvPr>
            <p:ph type="body" sz="half" idx="1"/>
          </p:nvPr>
        </p:nvSpPr>
        <p:spPr>
          <a:xfrm>
            <a:off x="684213" y="2515085"/>
            <a:ext cx="7921625" cy="5373688"/>
          </a:xfrm>
        </p:spPr>
        <p:txBody>
          <a:bodyPr/>
          <a:lstStyle/>
          <a:p>
            <a:pPr marL="0" indent="0">
              <a:buFontTx/>
              <a:buNone/>
            </a:pPr>
            <a:r>
              <a:rPr lang="en-GB" altLang="en-US" sz="2800" dirty="0">
                <a:latin typeface="Arial" panose="020B0604020202020204" pitchFamily="34" charset="0"/>
                <a:cs typeface="Arial" panose="020B0604020202020204" pitchFamily="34" charset="0"/>
              </a:rPr>
              <a:t>Name these electrical components:</a:t>
            </a:r>
            <a:endParaRPr lang="en-GB" altLang="en-US" sz="2800" dirty="0"/>
          </a:p>
        </p:txBody>
      </p:sp>
      <p:pic>
        <p:nvPicPr>
          <p:cNvPr id="10246" name="Picture 7">
            <a:extLst>
              <a:ext uri="{FF2B5EF4-FFF2-40B4-BE49-F238E27FC236}">
                <a16:creationId xmlns:a16="http://schemas.microsoft.com/office/drawing/2014/main" id="{4222E4BD-23E0-4FE7-A443-835C03E1C2B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19155" y="5201929"/>
            <a:ext cx="1246970" cy="11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a:extLst>
              <a:ext uri="{FF2B5EF4-FFF2-40B4-BE49-F238E27FC236}">
                <a16:creationId xmlns:a16="http://schemas.microsoft.com/office/drawing/2014/main" id="{C03073EF-06C3-48CD-8FFE-1B92139FBC9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09228" y="4274616"/>
            <a:ext cx="135182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a:extLst>
              <a:ext uri="{FF2B5EF4-FFF2-40B4-BE49-F238E27FC236}">
                <a16:creationId xmlns:a16="http://schemas.microsoft.com/office/drawing/2014/main" id="{DD8A8B16-5137-4980-AED4-245D29FFFBD4}"/>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98530" y="4594163"/>
            <a:ext cx="1656635" cy="70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
            <a:extLst>
              <a:ext uri="{FF2B5EF4-FFF2-40B4-BE49-F238E27FC236}">
                <a16:creationId xmlns:a16="http://schemas.microsoft.com/office/drawing/2014/main" id="{E16DE5D5-E2CC-4F55-B9EE-E5E1D0870CBE}"/>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407794" y="6271489"/>
            <a:ext cx="3671888" cy="22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a:extLst>
              <a:ext uri="{FF2B5EF4-FFF2-40B4-BE49-F238E27FC236}">
                <a16:creationId xmlns:a16="http://schemas.microsoft.com/office/drawing/2014/main" id="{1335BDF2-E847-49E3-9275-D3E4C2F716CE}"/>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103927" y="5367397"/>
            <a:ext cx="3365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Footer Placeholder 1">
            <a:extLst>
              <a:ext uri="{FF2B5EF4-FFF2-40B4-BE49-F238E27FC236}">
                <a16:creationId xmlns:a16="http://schemas.microsoft.com/office/drawing/2014/main" id="{75C48726-8EB5-4D56-A646-CEEB7AB0B241}"/>
              </a:ext>
            </a:extLst>
          </p:cNvPr>
          <p:cNvSpPr>
            <a:spLocks noGrp="1"/>
          </p:cNvSpPr>
          <p:nvPr>
            <p:ph type="ftr" sz="quarter" idx="3"/>
          </p:nvPr>
        </p:nvSpPr>
        <p:spPr>
          <a:xfrm>
            <a:off x="684213" y="6500813"/>
            <a:ext cx="77755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CE6DA038-CCA6-4F42-B7DF-06735ABCD89D}"/>
              </a:ext>
            </a:extLst>
          </p:cNvPr>
          <p:cNvSpPr>
            <a:spLocks noGrp="1"/>
          </p:cNvSpPr>
          <p:nvPr>
            <p:ph type="sldNum" sz="quarter" idx="12"/>
          </p:nvPr>
        </p:nvSpPr>
        <p:spPr/>
        <p:txBody>
          <a:bodyPr/>
          <a:lstStyle/>
          <a:p>
            <a:fld id="{863373A1-B0F1-42F7-89A8-FE03A46CDE63}" type="slidenum">
              <a:rPr lang="en-GB" altLang="en-US" smtClean="0"/>
              <a:pPr/>
              <a:t>8</a:t>
            </a:fld>
            <a:endParaRPr lang="en-GB" altLang="en-US"/>
          </a:p>
        </p:txBody>
      </p:sp>
      <p:pic>
        <p:nvPicPr>
          <p:cNvPr id="15" name="Picture 2">
            <a:extLst>
              <a:ext uri="{FF2B5EF4-FFF2-40B4-BE49-F238E27FC236}">
                <a16:creationId xmlns:a16="http://schemas.microsoft.com/office/drawing/2014/main" id="{9E7D21FC-7C46-4419-BFFF-946E9A54D96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39004" y="3170079"/>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36962BBB-A7E9-4467-9F16-1B208902CD3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212144" y="3040002"/>
            <a:ext cx="1135221" cy="157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a:extLst>
              <a:ext uri="{FF2B5EF4-FFF2-40B4-BE49-F238E27FC236}">
                <a16:creationId xmlns:a16="http://schemas.microsoft.com/office/drawing/2014/main" id="{1499752B-7EF7-4BAE-9944-B3099F98867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407794" y="5480335"/>
            <a:ext cx="36718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6345B03-BBF9-40D6-8B0A-B7AEDDB3D53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928230" y="2649704"/>
            <a:ext cx="1433435" cy="2701237"/>
          </a:xfrm>
          <a:prstGeom prst="rect">
            <a:avLst/>
          </a:prstGeom>
        </p:spPr>
      </p:pic>
    </p:spTree>
    <p:extLst>
      <p:ext uri="{BB962C8B-B14F-4D97-AF65-F5344CB8AC3E}">
        <p14:creationId xmlns:p14="http://schemas.microsoft.com/office/powerpoint/2010/main" val="17933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CAF65B7F-AB27-40DB-A44B-B52107F4028D}"/>
              </a:ext>
            </a:extLst>
          </p:cNvPr>
          <p:cNvSpPr>
            <a:spLocks noChangeArrowheads="1"/>
          </p:cNvSpPr>
          <p:nvPr/>
        </p:nvSpPr>
        <p:spPr bwMode="auto">
          <a:xfrm>
            <a:off x="693964" y="2327049"/>
            <a:ext cx="816643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Arial" panose="020B0604020202020204" pitchFamily="34" charset="0"/>
                <a:cs typeface="Arial" panose="020B0604020202020204" pitchFamily="34" charset="0"/>
              </a:rPr>
              <a:t>If batteries are ‘short-circuited’ they can get very hot. </a:t>
            </a:r>
          </a:p>
          <a:p>
            <a:pPr marL="342900" indent="-342900">
              <a:spcBef>
                <a:spcPct val="0"/>
              </a:spcBef>
              <a:buFont typeface="Arial" panose="020B0604020202020204" pitchFamily="34" charset="0"/>
              <a:buChar char="•"/>
            </a:pPr>
            <a:r>
              <a:rPr lang="en-GB" altLang="en-US" sz="2400" b="1" dirty="0">
                <a:latin typeface="Arial" panose="020B0604020202020204" pitchFamily="34" charset="0"/>
                <a:cs typeface="Arial" panose="020B0604020202020204" pitchFamily="34" charset="0"/>
              </a:rPr>
              <a:t>Do not use alkaline or rechargeable batteries.</a:t>
            </a:r>
            <a:r>
              <a:rPr lang="en-GB" altLang="en-US" sz="2400" dirty="0">
                <a:latin typeface="Arial" panose="020B0604020202020204" pitchFamily="34" charset="0"/>
                <a:cs typeface="Arial" panose="020B0604020202020204" pitchFamily="34" charset="0"/>
              </a:rPr>
              <a:t> </a:t>
            </a:r>
          </a:p>
          <a:p>
            <a:pPr marL="342900" indent="-342900">
              <a:spcBef>
                <a:spcPct val="0"/>
              </a:spcBef>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Do not connect the bare ends of the wires from the battery directly together; they must be connected across the motor. </a:t>
            </a:r>
          </a:p>
          <a:p>
            <a:pPr marL="342900" indent="-342900">
              <a:spcBef>
                <a:spcPct val="0"/>
              </a:spcBef>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Tie the black wire and the red wire from the battery clip in a reef knot to stop the bare ends touching. </a:t>
            </a:r>
          </a:p>
          <a:p>
            <a:pPr marL="342900" indent="-342900">
              <a:spcBef>
                <a:spcPct val="0"/>
              </a:spcBef>
              <a:buFont typeface="Arial" panose="020B0604020202020204" pitchFamily="34" charset="0"/>
              <a:buChar char="•"/>
            </a:pPr>
            <a:endParaRPr lang="en-GB" altLang="en-US" sz="24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400" dirty="0">
              <a:latin typeface="Arial" panose="020B0604020202020204" pitchFamily="34" charset="0"/>
              <a:cs typeface="Arial" panose="020B0604020202020204" pitchFamily="34" charset="0"/>
            </a:endParaRPr>
          </a:p>
          <a:p>
            <a:pPr>
              <a:spcBef>
                <a:spcPct val="0"/>
              </a:spcBef>
              <a:buFontTx/>
              <a:buNone/>
            </a:pPr>
            <a:endParaRPr lang="en-GB" altLang="en-US" sz="2400" dirty="0"/>
          </a:p>
          <a:p>
            <a:pPr>
              <a:spcBef>
                <a:spcPct val="0"/>
              </a:spcBef>
              <a:buFontTx/>
              <a:buNone/>
            </a:pPr>
            <a:endParaRPr lang="en-GB" altLang="en-US" sz="2400" dirty="0"/>
          </a:p>
        </p:txBody>
      </p:sp>
      <p:sp>
        <p:nvSpPr>
          <p:cNvPr id="11267" name="Rectangle 1">
            <a:extLst>
              <a:ext uri="{FF2B5EF4-FFF2-40B4-BE49-F238E27FC236}">
                <a16:creationId xmlns:a16="http://schemas.microsoft.com/office/drawing/2014/main" id="{E113D526-2151-4B8B-A4C5-FAD07957B2C3}"/>
              </a:ext>
            </a:extLst>
          </p:cNvPr>
          <p:cNvSpPr>
            <a:spLocks noChangeArrowheads="1"/>
          </p:cNvSpPr>
          <p:nvPr/>
        </p:nvSpPr>
        <p:spPr bwMode="auto">
          <a:xfrm>
            <a:off x="693964" y="1443648"/>
            <a:ext cx="5140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dirty="0">
                <a:solidFill>
                  <a:schemeClr val="bg1"/>
                </a:solidFill>
                <a:latin typeface="Arial" panose="020B0604020202020204" pitchFamily="34" charset="0"/>
                <a:cs typeface="Arial" panose="020B0604020202020204" pitchFamily="34" charset="0"/>
              </a:rPr>
              <a:t>4. Avoid short circuits</a:t>
            </a:r>
            <a:endParaRPr lang="en-GB" altLang="en-US" sz="4000" dirty="0">
              <a:solidFill>
                <a:schemeClr val="bg1"/>
              </a:solidFill>
            </a:endParaRPr>
          </a:p>
        </p:txBody>
      </p:sp>
      <p:pic>
        <p:nvPicPr>
          <p:cNvPr id="11269" name="Picture 2">
            <a:extLst>
              <a:ext uri="{FF2B5EF4-FFF2-40B4-BE49-F238E27FC236}">
                <a16:creationId xmlns:a16="http://schemas.microsoft.com/office/drawing/2014/main" id="{FC42238A-CDE4-4DF0-96A4-84C617ADBC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069770" y="4939395"/>
            <a:ext cx="3836761" cy="58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Footer Placeholder 1">
            <a:extLst>
              <a:ext uri="{FF2B5EF4-FFF2-40B4-BE49-F238E27FC236}">
                <a16:creationId xmlns:a16="http://schemas.microsoft.com/office/drawing/2014/main" id="{AC5BFABC-3A83-4DB7-979C-8481110F7F94}"/>
              </a:ext>
            </a:extLst>
          </p:cNvPr>
          <p:cNvSpPr>
            <a:spLocks noGrp="1"/>
          </p:cNvSpPr>
          <p:nvPr>
            <p:ph type="ftr" sz="quarter" idx="11"/>
          </p:nvPr>
        </p:nvSpPr>
        <p:spPr>
          <a:xfrm>
            <a:off x="571500" y="6427788"/>
            <a:ext cx="8097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Copyright © Caroline Alliston 2017</a:t>
            </a:r>
          </a:p>
        </p:txBody>
      </p:sp>
      <p:sp>
        <p:nvSpPr>
          <p:cNvPr id="2" name="Slide Number Placeholder 1">
            <a:extLst>
              <a:ext uri="{FF2B5EF4-FFF2-40B4-BE49-F238E27FC236}">
                <a16:creationId xmlns:a16="http://schemas.microsoft.com/office/drawing/2014/main" id="{2517433B-5BC1-4B88-844E-0CFF50CC579D}"/>
              </a:ext>
            </a:extLst>
          </p:cNvPr>
          <p:cNvSpPr>
            <a:spLocks noGrp="1"/>
          </p:cNvSpPr>
          <p:nvPr>
            <p:ph type="sldNum" sz="quarter" idx="12"/>
          </p:nvPr>
        </p:nvSpPr>
        <p:spPr/>
        <p:txBody>
          <a:bodyPr/>
          <a:lstStyle/>
          <a:p>
            <a:fld id="{1D804AB9-50B3-4733-B520-C0A53B4DB496}" type="slidenum">
              <a:rPr lang="en-GB" smtClean="0"/>
              <a:t>9</a:t>
            </a:fld>
            <a:endParaRPr lang="en-GB"/>
          </a:p>
        </p:txBody>
      </p:sp>
      <p:pic>
        <p:nvPicPr>
          <p:cNvPr id="4" name="Picture 3">
            <a:extLst>
              <a:ext uri="{FF2B5EF4-FFF2-40B4-BE49-F238E27FC236}">
                <a16:creationId xmlns:a16="http://schemas.microsoft.com/office/drawing/2014/main" id="{6E8B2129-3C8E-4251-9E9D-74C6E9C869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93577" y="5662305"/>
            <a:ext cx="2144921" cy="765483"/>
          </a:xfrm>
          <a:prstGeom prst="rect">
            <a:avLst/>
          </a:prstGeom>
        </p:spPr>
      </p:pic>
      <p:sp>
        <p:nvSpPr>
          <p:cNvPr id="10" name="Rectangle 4">
            <a:extLst>
              <a:ext uri="{FF2B5EF4-FFF2-40B4-BE49-F238E27FC236}">
                <a16:creationId xmlns:a16="http://schemas.microsoft.com/office/drawing/2014/main" id="{2CC5F24B-FC8A-4AC9-9DAE-254EFB8DECAA}"/>
              </a:ext>
            </a:extLst>
          </p:cNvPr>
          <p:cNvSpPr>
            <a:spLocks noChangeArrowheads="1"/>
          </p:cNvSpPr>
          <p:nvPr/>
        </p:nvSpPr>
        <p:spPr bwMode="auto">
          <a:xfrm>
            <a:off x="679450" y="5384816"/>
            <a:ext cx="6137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Make sure the plastic sleeves cover the crocodile clips as shown here, to help prevent short-circuits if the clips touch.</a:t>
            </a:r>
          </a:p>
          <a:p>
            <a:pPr>
              <a:spcBef>
                <a:spcPct val="0"/>
              </a:spcBef>
              <a:buFontTx/>
              <a:buNone/>
            </a:pPr>
            <a:endParaRPr lang="en-GB" altLang="en-US" sz="2400" dirty="0"/>
          </a:p>
          <a:p>
            <a:pPr>
              <a:spcBef>
                <a:spcPct val="0"/>
              </a:spcBef>
              <a:buFontTx/>
              <a:buNone/>
            </a:pPr>
            <a:endParaRPr lang="en-GB" altLang="en-US" sz="2400" dirty="0"/>
          </a:p>
        </p:txBody>
      </p:sp>
    </p:spTree>
    <p:extLst>
      <p:ext uri="{BB962C8B-B14F-4D97-AF65-F5344CB8AC3E}">
        <p14:creationId xmlns:p14="http://schemas.microsoft.com/office/powerpoint/2010/main" val="1881181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1439</TotalTime>
  <Words>1844</Words>
  <Application>Microsoft Office PowerPoint</Application>
  <PresentationFormat>On-screen Show (4:3)</PresentationFormat>
  <Paragraphs>202</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Design, build &amp; test a motorised vehicle</vt:lpstr>
      <vt:lpstr>Vehicles</vt:lpstr>
      <vt:lpstr>Pulleys</vt:lpstr>
      <vt:lpstr>Context</vt:lpstr>
      <vt:lpstr>Learning Objectives</vt:lpstr>
      <vt:lpstr>1. Safety</vt:lpstr>
      <vt:lpstr>2. How the vehicle works</vt:lpstr>
      <vt:lpstr>3. Electrical parts</vt:lpstr>
      <vt:lpstr>PowerPoint Presentation</vt:lpstr>
      <vt:lpstr> 5. Make your circuit</vt:lpstr>
      <vt:lpstr>6. Design your vehicle</vt:lpstr>
      <vt:lpstr>7. Make your outer frame</vt:lpstr>
      <vt:lpstr>8. Fit your non-driven axle</vt:lpstr>
      <vt:lpstr>9. Fit your driven axle</vt:lpstr>
      <vt:lpstr>10. Fit your bearings</vt:lpstr>
      <vt:lpstr>11. Fit your motor</vt:lpstr>
      <vt:lpstr>12. Fit your motor (cont.)</vt:lpstr>
      <vt:lpstr>13. Fit your motor (cont.)</vt:lpstr>
      <vt:lpstr>14. Complete your vehicle</vt:lpstr>
      <vt:lpstr>15. Test your vehicle</vt:lpstr>
      <vt:lpstr>16. Race the vehicles</vt:lpstr>
      <vt:lpstr>17. Plenary</vt:lpstr>
      <vt:lpstr>Fun TTS STEM design &amp; make class kits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Alliston</dc:creator>
  <cp:lastModifiedBy>Caroline Alliston</cp:lastModifiedBy>
  <cp:revision>38</cp:revision>
  <dcterms:created xsi:type="dcterms:W3CDTF">2018-02-15T18:26:41Z</dcterms:created>
  <dcterms:modified xsi:type="dcterms:W3CDTF">2020-09-29T16:22:55Z</dcterms:modified>
</cp:coreProperties>
</file>