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701" r:id="rId3"/>
    <p:sldMasterId id="2147483720" r:id="rId4"/>
    <p:sldMasterId id="2147483729" r:id="rId5"/>
    <p:sldMasterId id="2147483697" r:id="rId6"/>
    <p:sldMasterId id="2147483738" r:id="rId7"/>
    <p:sldMasterId id="2147483755" r:id="rId8"/>
  </p:sldMasterIdLst>
  <p:notesMasterIdLst>
    <p:notesMasterId r:id="rId30"/>
  </p:notesMasterIdLst>
  <p:handoutMasterIdLst>
    <p:handoutMasterId r:id="rId31"/>
  </p:handoutMasterIdLst>
  <p:sldIdLst>
    <p:sldId id="288" r:id="rId9"/>
    <p:sldId id="289" r:id="rId10"/>
    <p:sldId id="295" r:id="rId11"/>
    <p:sldId id="296" r:id="rId12"/>
    <p:sldId id="290" r:id="rId13"/>
    <p:sldId id="299" r:id="rId14"/>
    <p:sldId id="256" r:id="rId15"/>
    <p:sldId id="281" r:id="rId16"/>
    <p:sldId id="302" r:id="rId17"/>
    <p:sldId id="260" r:id="rId18"/>
    <p:sldId id="261" r:id="rId19"/>
    <p:sldId id="268" r:id="rId20"/>
    <p:sldId id="272" r:id="rId21"/>
    <p:sldId id="273" r:id="rId22"/>
    <p:sldId id="301" r:id="rId23"/>
    <p:sldId id="297" r:id="rId24"/>
    <p:sldId id="294" r:id="rId25"/>
    <p:sldId id="298" r:id="rId26"/>
    <p:sldId id="274" r:id="rId27"/>
    <p:sldId id="275"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9D9"/>
    <a:srgbClr val="444242"/>
    <a:srgbClr val="EECCD8"/>
    <a:srgbClr val="CEDEED"/>
    <a:srgbClr val="1574C2"/>
    <a:srgbClr val="6C696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9276" autoAdjust="0"/>
  </p:normalViewPr>
  <p:slideViewPr>
    <p:cSldViewPr snapToGrid="0">
      <p:cViewPr varScale="1">
        <p:scale>
          <a:sx n="68" d="100"/>
          <a:sy n="68" d="100"/>
        </p:scale>
        <p:origin x="2232" y="67"/>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2400" y="-6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1468B-6D6F-4C34-860D-7F5B473D5983}" type="datetimeFigureOut">
              <a:rPr lang="en-GB" smtClean="0"/>
              <a:t>29/08/2021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832FDC-EC34-4195-A98B-0AC118723143}" type="slidenum">
              <a:rPr lang="en-GB" smtClean="0"/>
              <a:t>‹#›</a:t>
            </a:fld>
            <a:endParaRPr lang="en-GB"/>
          </a:p>
        </p:txBody>
      </p:sp>
    </p:spTree>
    <p:extLst>
      <p:ext uri="{BB962C8B-B14F-4D97-AF65-F5344CB8AC3E}">
        <p14:creationId xmlns:p14="http://schemas.microsoft.com/office/powerpoint/2010/main" val="82831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FE942-CB5C-45E4-AC4A-B3AA901643F1}" type="datetimeFigureOut">
              <a:rPr lang="en-GB" smtClean="0"/>
              <a:t>29/08/2021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1B247-9ABE-4E5B-BAC9-09413BD9348E}" type="slidenum">
              <a:rPr lang="en-GB" smtClean="0"/>
              <a:t>‹#›</a:t>
            </a:fld>
            <a:endParaRPr lang="en-GB"/>
          </a:p>
        </p:txBody>
      </p:sp>
    </p:spTree>
    <p:extLst>
      <p:ext uri="{BB962C8B-B14F-4D97-AF65-F5344CB8AC3E}">
        <p14:creationId xmlns:p14="http://schemas.microsoft.com/office/powerpoint/2010/main" val="34664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1</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Climate change is the change in average conditions (such as temperature and rainfall) in a region.</a:t>
            </a:r>
          </a:p>
          <a:p>
            <a:r>
              <a:rPr lang="en-US" altLang="en-US" dirty="0"/>
              <a:t>Since 1950 the global average temperature has increased by 0.82</a:t>
            </a:r>
            <a:r>
              <a:rPr lang="en-GB" b="0" i="0" dirty="0">
                <a:solidFill>
                  <a:srgbClr val="545454"/>
                </a:solidFill>
                <a:effectLst/>
                <a:latin typeface="Helvetica" panose="020B0604020202020204" pitchFamily="34" charset="0"/>
              </a:rPr>
              <a:t>°</a:t>
            </a:r>
            <a:r>
              <a:rPr lang="en-US" altLang="en-US" dirty="0"/>
              <a:t>C. Scientists agree that this is due to human activities.</a:t>
            </a:r>
          </a:p>
          <a:p>
            <a:r>
              <a:rPr lang="en-US" altLang="en-US" dirty="0"/>
              <a:t>The following climate change problems are shown in these slides:</a:t>
            </a:r>
          </a:p>
          <a:p>
            <a:r>
              <a:rPr lang="en-US" altLang="en-US" dirty="0"/>
              <a:t>Larger and more frequent wildfires are occurring due to long periods of drought and increased temperatures.  </a:t>
            </a:r>
          </a:p>
          <a:p>
            <a:r>
              <a:rPr lang="en-US" altLang="en-US" dirty="0"/>
              <a:t>Polar bears losing their natural habitat as the polar sea ice melts due to global temperature rises.</a:t>
            </a:r>
          </a:p>
          <a:p>
            <a:r>
              <a:rPr lang="en-US" altLang="en-US" dirty="0"/>
              <a:t>Flash flooding caused by increasingly heavy rains. </a:t>
            </a:r>
          </a:p>
          <a:p>
            <a:r>
              <a:rPr lang="en-US" altLang="en-US" dirty="0"/>
              <a:t>Coral ‘bleaching’ due to warming sea.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Photo of California wildfire by SnappyGoat.com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Photo of polar bears from </a:t>
            </a:r>
            <a:r>
              <a:rPr lang="en-US" altLang="en-US" i="1" dirty="0" err="1"/>
              <a:t>Pixabay</a:t>
            </a:r>
            <a:r>
              <a:rPr lang="en-US" altLang="en-US" i="1" dirty="0"/>
              <a:t> (link: https://pixabay.com/photos/polar-bear-glass-bear-polar-animal-3065359/)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Photo of flooding from </a:t>
            </a:r>
            <a:r>
              <a:rPr lang="en-US" altLang="en-US" i="1" dirty="0" err="1"/>
              <a:t>PxHere</a:t>
            </a:r>
            <a:r>
              <a:rPr lang="en-US" altLang="en-US" i="1" dirty="0"/>
              <a:t> (link https://pxhere.com/en/photo/684114)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Photo of coral bleaching by the Australian Institute of Marine Science (link: https://www.aims.gov.au/coral-bleaching)</a:t>
            </a:r>
          </a:p>
          <a:p>
            <a:endParaRPr lang="en-US" altLang="en-US" dirty="0"/>
          </a:p>
        </p:txBody>
      </p:sp>
    </p:spTree>
    <p:extLst>
      <p:ext uri="{BB962C8B-B14F-4D97-AF65-F5344CB8AC3E}">
        <p14:creationId xmlns:p14="http://schemas.microsoft.com/office/powerpoint/2010/main" val="262165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10</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2 (ice melt rate – effect of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should have obtained the result that the higher the temperature, the more quickly the ice melts.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same size ice cubes and the same amount of water were used for 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photos show that the Lillian Glacier in the Olympic National Park has completely melted between 1905 and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glacier photo is shown with permission of the United States’ National Park Service. The 2010 photo was taken by </a:t>
            </a:r>
            <a:r>
              <a:rPr lang="en-GB" i="1"/>
              <a:t>Josh McClean.</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D20C3-45AF-4C84-8CE0-272D9D1D7D80}" type="slidenum">
              <a:rPr lang="en-US" altLang="en-US" sz="1200" smtClean="0"/>
              <a:pPr/>
              <a:t>11</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3 (ice melting - change in water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the ice that was already in the water melted, this should not have changed the water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the ice ‘on land’ melted, the water level should have risen.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glaciers and ice sheets (e.g. Greenland and Antarctica) are land ice, so when they melt the sea level rises. About 2/3 of sea level rise is due to land ice melting.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Melting of the Arctic sea ice does not make the sea level rise. However the rapid loss of sea ice is threatening the survival of polar bears as they live and hunt on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photo of Solomon island coast being swallowed by the sea is by Alex </a:t>
            </a:r>
            <a:r>
              <a:rPr lang="en-GB" i="1" dirty="0" err="1"/>
              <a:t>DeCiccio</a:t>
            </a:r>
            <a:r>
              <a:rPr lang="en-GB" i="1" dirty="0"/>
              <a:t>, Wikimedia (link: https://tinyurl.com/h3dezjrs)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1B91A3-9E6E-4F3A-9AB5-798FEBEE3B50}" type="slidenum">
              <a:rPr lang="en-US" altLang="en-US" sz="1200" smtClean="0"/>
              <a:pPr/>
              <a:t>12</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4 (burning fossil fuels).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After holding the spoon in the flame, you should see soot on it – a black powdery substance made of carbon.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candle is made of paraffin wax, derived from petroleum which is a fossil fuel.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B</a:t>
            </a:r>
            <a:r>
              <a:rPr lang="en-US" altLang="en-US" dirty="0"/>
              <a:t>urning fossil fuels releases other pollutants as well as carbon dioxide into the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Diesel engines are particularly known for emitting a lot of soot particles in their exhaust.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Burning is irreversible because it cannot be undone – you can’t turn the products of burning a fossil fuel back into a fossil fuel.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Air pollution is a problem in many cities. The photos show Beijing in 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Beijing used to have a major problem with air pollution, mainly due to coal burning and traffic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After 20 years spent working on the problem (e.g. by closing down factories and power plants that burned coal and switching buses and some cars to electric) it has greatly improved.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These photos of Beijing are by </a:t>
            </a:r>
            <a:r>
              <a:rPr lang="en-US" altLang="en-US" i="1" dirty="0" err="1"/>
              <a:t>Bobak</a:t>
            </a:r>
            <a:r>
              <a:rPr lang="en-US" altLang="en-US" i="1" dirty="0"/>
              <a:t>, Wikimedia (link: https://tinyurl.com/2dk63awf)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13</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5 (ice melting – effect of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ice melts it changes from a solid to a liquid.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ice covered with black paper should have melted more quickly than the one covered with white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Black paper absorbs more heat from the sun than white paper so it gets hotter.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ice is darkened by dirt or soot (as in this photo) it absorbs more heat from the sun and melts more quickly.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glacier photo is by Jeff Walshe.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0C7F29-91B0-43A5-B1CE-79EDA5284F8C}" type="slidenum">
              <a:rPr lang="en-US" altLang="en-US" sz="1200" smtClean="0"/>
              <a:pPr/>
              <a:t>14</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6 (evaporation).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water in the warmer bottle lid should have evaporated more quickly than that in the cooler bottle lid.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7 (condensation).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Hot water in the mug should have evaporated and then condensed on the cooler funnel.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more condensation formed the droplets should have joined together and then run down the inside of the funnel.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the water cycle, the sun heats up the water (liquid) in the sea or in rivers and lakes and turns it into water vapour (gas), which rises into the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cools and condenses in tiny droplets (liquid) to form clouds. The water builds up in the clouds and falls down as precipitation, which then collects again.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picture of the water cycle is by </a:t>
            </a:r>
            <a:r>
              <a:rPr lang="en-GB" i="1" dirty="0" err="1"/>
              <a:t>brgfx</a:t>
            </a:r>
            <a:r>
              <a:rPr lang="en-GB" i="1" dirty="0"/>
              <a:t> (link: https://tinyurl.com/2k9twuuf)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15</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8 (acid 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fossil fuels are burned, particularly coal, acidic gases are released into the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gases can combine with water droplets to cause acid 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Acid rain can damage plants, both by removing vital chemicals from the soil and by directly by damaging the leaves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Acid rain also pollutes water sources and kills fish.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diagram of acid rain is by </a:t>
            </a:r>
            <a:r>
              <a:rPr lang="en-GB" i="1" dirty="0" err="1"/>
              <a:t>Siyavula</a:t>
            </a:r>
            <a:r>
              <a:rPr lang="en-GB" i="1" dirty="0"/>
              <a:t> Education, Flickr.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altLang="en-US" dirty="0"/>
          </a:p>
        </p:txBody>
      </p:sp>
    </p:spTree>
    <p:extLst>
      <p:ext uri="{BB962C8B-B14F-4D97-AF65-F5344CB8AC3E}">
        <p14:creationId xmlns:p14="http://schemas.microsoft.com/office/powerpoint/2010/main" val="2122724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41C6BF-49C4-44AA-BA93-8B8A3E40A05E}" type="slidenum">
              <a:rPr lang="en-US" altLang="en-US" sz="1200" smtClean="0"/>
              <a:pPr/>
              <a:t>16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global temperatures rise, more energy is available from thermal air currents to power storms, hurricanes, cyclones and tornadoes which are becoming more frequent and intense. </a:t>
            </a:r>
          </a:p>
          <a:p>
            <a:r>
              <a:rPr lang="en-US" altLang="en-US" dirty="0"/>
              <a:t>Warmer air increases evaporation and the air can hold more water </a:t>
            </a:r>
            <a:r>
              <a:rPr lang="en-US" altLang="en-US" dirty="0" err="1"/>
              <a:t>vapour</a:t>
            </a:r>
            <a:r>
              <a:rPr lang="en-US" altLang="en-US" dirty="0"/>
              <a:t> which affects the rain patterns so that severe droughts occur.</a:t>
            </a:r>
          </a:p>
          <a:p>
            <a:r>
              <a:rPr lang="en-US" altLang="en-US" dirty="0"/>
              <a:t>The higher temperatures and lack of rain results in more extreme heatwaves and wild fires.</a:t>
            </a:r>
          </a:p>
          <a:p>
            <a:r>
              <a:rPr lang="en-US" altLang="en-US" dirty="0"/>
              <a:t>As the air holds more water </a:t>
            </a:r>
            <a:r>
              <a:rPr lang="en-US" altLang="en-US" dirty="0" err="1"/>
              <a:t>vapour</a:t>
            </a:r>
            <a:r>
              <a:rPr lang="en-US" altLang="en-US" dirty="0"/>
              <a:t> this can then turn into more major downpours when it does eventually rain.</a:t>
            </a:r>
          </a:p>
          <a:p>
            <a:r>
              <a:rPr lang="en-US" altLang="en-US" i="1" dirty="0"/>
              <a:t>The picture is by </a:t>
            </a:r>
            <a:r>
              <a:rPr lang="en-US" altLang="en-US" i="1" dirty="0" err="1"/>
              <a:t>Comfreak</a:t>
            </a:r>
            <a:r>
              <a:rPr lang="en-US" altLang="en-US" i="1" dirty="0"/>
              <a:t> </a:t>
            </a:r>
            <a:r>
              <a:rPr lang="en-US" altLang="en-US" i="1" dirty="0" err="1"/>
              <a:t>Pixabay</a:t>
            </a:r>
            <a:r>
              <a:rPr lang="en-US" altLang="en-US" i="1" dirty="0"/>
              <a:t> (link: https://tinyurl.com/2h737eyr)</a:t>
            </a:r>
          </a:p>
          <a:p>
            <a:endParaRPr lang="en-US" altLang="en-US" dirty="0"/>
          </a:p>
          <a:p>
            <a:endParaRPr lang="en-US" altLang="en-US" dirty="0"/>
          </a:p>
        </p:txBody>
      </p:sp>
    </p:spTree>
    <p:extLst>
      <p:ext uri="{BB962C8B-B14F-4D97-AF65-F5344CB8AC3E}">
        <p14:creationId xmlns:p14="http://schemas.microsoft.com/office/powerpoint/2010/main" val="163561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41C6BF-49C4-44AA-BA93-8B8A3E40A05E}" type="slidenum">
              <a:rPr lang="en-US" altLang="en-US" sz="1200" smtClean="0"/>
              <a:pPr/>
              <a:t>17</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9 (tornado).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should have been able to feel a stream of hot air rising from the tea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should have powered the foil ‘tornado’. (N.B. The spin of a real tornado is not caused by the same mechanism as the spin of the foil spiral.) </a:t>
            </a:r>
          </a:p>
          <a:p>
            <a:r>
              <a:rPr lang="en-US" altLang="en-US" dirty="0"/>
              <a:t>A tornado is a violently rotating column of air which can reach windspeeds of up to 300 mph and do huge amounts of damage.</a:t>
            </a:r>
          </a:p>
          <a:p>
            <a:r>
              <a:rPr lang="en-US" altLang="en-US" dirty="0"/>
              <a:t>These often result from thunderstorms which contain rotating air and are powered by warm moist air rising up the middle.</a:t>
            </a:r>
          </a:p>
          <a:p>
            <a:r>
              <a:rPr lang="en-US" altLang="en-US" i="1" dirty="0"/>
              <a:t>The tornado photo is by Jean Beaufort, </a:t>
            </a:r>
            <a:r>
              <a:rPr lang="en-US" altLang="en-US" i="1" dirty="0" err="1"/>
              <a:t>PublicDomainPictures</a:t>
            </a:r>
            <a:r>
              <a:rPr lang="en-US" altLang="en-US" i="1" dirty="0"/>
              <a:t> (link: https://tinyurl.com/3jwd6crh)</a:t>
            </a:r>
          </a:p>
          <a:p>
            <a:endParaRPr lang="en-US" altLang="en-US" dirty="0"/>
          </a:p>
        </p:txBody>
      </p:sp>
    </p:spTree>
    <p:extLst>
      <p:ext uri="{BB962C8B-B14F-4D97-AF65-F5344CB8AC3E}">
        <p14:creationId xmlns:p14="http://schemas.microsoft.com/office/powerpoint/2010/main" val="358814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0C7F29-91B0-43A5-B1CE-79EDA5284F8C}" type="slidenum">
              <a:rPr lang="en-US" altLang="en-US" sz="1200" smtClean="0"/>
              <a:pPr/>
              <a:t>18</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photo shows the river </a:t>
            </a:r>
            <a:r>
              <a:rPr lang="en-US" altLang="en-US" dirty="0" err="1"/>
              <a:t>Ouse</a:t>
            </a:r>
            <a:r>
              <a:rPr lang="en-US" altLang="en-US" dirty="0"/>
              <a:t> flooding in York, UK in 2012.</a:t>
            </a:r>
          </a:p>
          <a:p>
            <a:r>
              <a:rPr lang="en-US" altLang="en-US" dirty="0"/>
              <a:t>A flood is an accumulation of water on normally dry land.</a:t>
            </a:r>
          </a:p>
          <a:p>
            <a:r>
              <a:rPr lang="en-US" altLang="en-US" dirty="0"/>
              <a:t>As well as climate change and sea level rise, human changes to the environment such as deforestation and removal of wetlands can cause increased flooding.</a:t>
            </a:r>
          </a:p>
          <a:p>
            <a:r>
              <a:rPr lang="en-US" altLang="en-US" dirty="0"/>
              <a:t>As sea level rise and extreme weather events increase with climate change, floods are becoming more common.</a:t>
            </a:r>
          </a:p>
          <a:p>
            <a:r>
              <a:rPr lang="en-US" altLang="en-US" i="1" dirty="0"/>
              <a:t>The photo is by Benjamin Shaw, Wikimedia (link: https://tinyurl.com/4276jpbu)</a:t>
            </a:r>
          </a:p>
          <a:p>
            <a:endParaRPr lang="en-US" altLang="en-US" dirty="0"/>
          </a:p>
        </p:txBody>
      </p:sp>
    </p:spTree>
    <p:extLst>
      <p:ext uri="{BB962C8B-B14F-4D97-AF65-F5344CB8AC3E}">
        <p14:creationId xmlns:p14="http://schemas.microsoft.com/office/powerpoint/2010/main" val="45212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pupils to explain what happened in Experiment 10 (drought).</a:t>
            </a:r>
          </a:p>
          <a:p>
            <a:r>
              <a:rPr lang="en-US" altLang="en-US" dirty="0"/>
              <a:t>A drought is an event of prolonged water shortage.</a:t>
            </a:r>
          </a:p>
          <a:p>
            <a:r>
              <a:rPr lang="en-US" altLang="en-US" dirty="0"/>
              <a:t>This can damage the ecosystem or agriculture of the region.</a:t>
            </a:r>
          </a:p>
          <a:p>
            <a:r>
              <a:rPr lang="en-US" altLang="en-US" dirty="0"/>
              <a:t>Droughts have become worse due to climate change.</a:t>
            </a:r>
          </a:p>
          <a:p>
            <a:r>
              <a:rPr lang="en-US" altLang="en-US" i="1" dirty="0"/>
              <a:t>This drought photo is by Ken Kistler, </a:t>
            </a:r>
            <a:r>
              <a:rPr lang="en-US" altLang="en-US" i="1" dirty="0" err="1"/>
              <a:t>PublicDomainPictures</a:t>
            </a:r>
            <a:r>
              <a:rPr lang="en-US" altLang="en-US" i="1" dirty="0"/>
              <a:t> (link: https://tinyurl.com/y5hw3pcm)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2</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Fossil fuels include coal, oil and gas. These are formed from the remains of plants and animals which died millions of years ago.</a:t>
            </a:r>
          </a:p>
          <a:p>
            <a:r>
              <a:rPr lang="en-US" altLang="en-US" dirty="0"/>
              <a:t>The main transport polluters are cars, trucks and planes.</a:t>
            </a:r>
          </a:p>
          <a:p>
            <a:r>
              <a:rPr lang="en-US" altLang="en-US" dirty="0"/>
              <a:t>The biggest industrial polluters are steel and concrete production and heating.</a:t>
            </a:r>
          </a:p>
          <a:p>
            <a:r>
              <a:rPr lang="en-US" altLang="en-US" dirty="0"/>
              <a:t>Home energy includes heating, hot water, cooking, lighting and electrical appliances (most electricity is still produced by burning fossil fuels).</a:t>
            </a:r>
          </a:p>
          <a:p>
            <a:r>
              <a:rPr lang="en-US" altLang="en-US" dirty="0"/>
              <a:t>Increasingly intensive agriculture includes overuse of fertilizer and pesticides, and rearing animals in closed spaces using animal feed.</a:t>
            </a:r>
          </a:p>
          <a:p>
            <a:r>
              <a:rPr lang="en-US" altLang="en-US" i="1" dirty="0"/>
              <a:t>Plane photo from </a:t>
            </a:r>
            <a:r>
              <a:rPr lang="en-US" altLang="en-US" i="1" dirty="0" err="1"/>
              <a:t>PxHere</a:t>
            </a:r>
            <a:r>
              <a:rPr lang="en-US" altLang="en-US" i="1" dirty="0"/>
              <a:t> (link: https://pxhere.com/en/photo/682175)</a:t>
            </a:r>
          </a:p>
          <a:p>
            <a:r>
              <a:rPr lang="en-US" altLang="en-US" i="1" dirty="0"/>
              <a:t>Cooking photo by Ashley Bischoff, Flickr (link: https://tinyurl.com/4r46m3nz)</a:t>
            </a:r>
          </a:p>
          <a:p>
            <a:r>
              <a:rPr lang="en-US" altLang="en-US" i="1" dirty="0"/>
              <a:t>Deforestation image by </a:t>
            </a:r>
            <a:r>
              <a:rPr lang="en-US" altLang="en-US" i="1" dirty="0" err="1"/>
              <a:t>Dikshajhingan</a:t>
            </a:r>
            <a:r>
              <a:rPr lang="en-US" altLang="en-US" i="1" dirty="0"/>
              <a:t> Wikimedia (link: https://commons.wikimedia.org/wiki/File:Deforestation_2074483b.jpg)</a:t>
            </a:r>
          </a:p>
          <a:p>
            <a:r>
              <a:rPr lang="en-US" altLang="en-US" i="1" dirty="0"/>
              <a:t>Chicken photo from </a:t>
            </a:r>
            <a:r>
              <a:rPr lang="en-US" altLang="en-US" i="1" dirty="0" err="1"/>
              <a:t>PxHere</a:t>
            </a:r>
            <a:r>
              <a:rPr lang="en-US" altLang="en-US" i="1" dirty="0"/>
              <a:t> (link: https://pxhere.com/en/photo/564042) </a:t>
            </a:r>
          </a:p>
        </p:txBody>
      </p:sp>
    </p:spTree>
    <p:extLst>
      <p:ext uri="{BB962C8B-B14F-4D97-AF65-F5344CB8AC3E}">
        <p14:creationId xmlns:p14="http://schemas.microsoft.com/office/powerpoint/2010/main" val="3231753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91B66C-6403-4C10-9424-4B1F92D2F3D8}" type="slidenum">
              <a:rPr lang="en-US" altLang="en-US" sz="1200" smtClean="0"/>
              <a:pPr/>
              <a:t>20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Climate change is the change in average conditions (such as temperature and rainfall) in a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Burning fossil fuels and increasingly intensive agriculture produce greenhouse gases which warm up the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Deforestation reduces the planet’s ability to absorb greenhouse gases.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Warming of the planet leads to issues such as rising sea levels, increasing storms, droughts and flooding and loss of habitat causing species extinction.</a:t>
            </a:r>
          </a:p>
          <a:p>
            <a:r>
              <a:rPr lang="en-GB" altLang="en-US" i="1" dirty="0"/>
              <a:t>The picture is by Gerd Altmann, </a:t>
            </a:r>
            <a:r>
              <a:rPr lang="en-GB" altLang="en-US" i="1" dirty="0" err="1"/>
              <a:t>Pixabay</a:t>
            </a:r>
            <a:r>
              <a:rPr lang="en-GB" altLang="en-US" i="1" dirty="0"/>
              <a:t>.</a:t>
            </a:r>
            <a:endParaRPr lang="en-US" altLang="en-US"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91B66C-6403-4C10-9424-4B1F92D2F3D8}" type="slidenum">
              <a:rPr lang="en-US" altLang="en-US" sz="1200" smtClean="0"/>
              <a:pPr/>
              <a:t>21</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a:t>You could write persuasive letters to your local MP to encourage them to support government legislation about more climate action.</a:t>
            </a:r>
          </a:p>
          <a:p>
            <a:r>
              <a:rPr lang="en-US" altLang="en-US" i="0" dirty="0"/>
              <a:t>Re-iterate the message ‘reduce, re-use and recycle’ and discuss how more could be done.</a:t>
            </a:r>
          </a:p>
          <a:p>
            <a:r>
              <a:rPr lang="en-US" altLang="en-US" i="0" dirty="0"/>
              <a:t>Discuss how you could reduce impact on the environment by buying less things or buying second-hand.</a:t>
            </a:r>
          </a:p>
          <a:p>
            <a:r>
              <a:rPr lang="en-US" altLang="en-US" i="0" dirty="0"/>
              <a:t>Reduce food wastage and reduce consumption of red meat </a:t>
            </a:r>
            <a:r>
              <a:rPr lang="en-US" altLang="en-US" i="0"/>
              <a:t>and highly processed </a:t>
            </a:r>
            <a:r>
              <a:rPr lang="en-US" altLang="en-US" i="0" dirty="0"/>
              <a:t>foods.</a:t>
            </a:r>
          </a:p>
          <a:p>
            <a:r>
              <a:rPr lang="en-US" altLang="en-US" i="0" dirty="0"/>
              <a:t>Discuss travel options, both local (alternatives to car use) and holiday travel (alternatives to flying). </a:t>
            </a:r>
          </a:p>
          <a:p>
            <a:r>
              <a:rPr lang="en-US" altLang="en-US" i="0" dirty="0"/>
              <a:t>Discuss how home heating and electricity consumption could be reduced.</a:t>
            </a:r>
          </a:p>
          <a:p>
            <a:r>
              <a:rPr lang="en-US" altLang="en-US" i="0" dirty="0"/>
              <a:t>For further ideas on how individuals can reduce their impact on the environment see TTS’s Carbon Footprint Calculations and Design an Eco-home card sets</a:t>
            </a:r>
            <a:r>
              <a:rPr lang="en-US" altLang="en-US" i="1" dirty="0"/>
              <a:t>.</a:t>
            </a:r>
          </a:p>
          <a:p>
            <a:r>
              <a:rPr lang="en-US" altLang="en-US" i="1" dirty="0"/>
              <a:t>The photo is from Wikipedia (link: https://en.wikipedia.org/wiki/Greta_Thunberg)</a:t>
            </a:r>
          </a:p>
        </p:txBody>
      </p:sp>
    </p:spTree>
    <p:extLst>
      <p:ext uri="{BB962C8B-B14F-4D97-AF65-F5344CB8AC3E}">
        <p14:creationId xmlns:p14="http://schemas.microsoft.com/office/powerpoint/2010/main" val="250590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Carbon dioxide, methane and nitrous oxide are ‘greenhouse gases’.</a:t>
            </a:r>
          </a:p>
          <a:p>
            <a:r>
              <a:rPr lang="en-US" altLang="en-US" dirty="0"/>
              <a:t>Methane is produced by animals such as cows burping and by growing rice in paddy fields.</a:t>
            </a:r>
          </a:p>
          <a:p>
            <a:r>
              <a:rPr lang="en-US" altLang="en-US" dirty="0"/>
              <a:t>Nitrous oxide is produced by increasing use of fertilizer.</a:t>
            </a:r>
          </a:p>
          <a:p>
            <a:r>
              <a:rPr lang="en-US" altLang="en-US" i="1" dirty="0"/>
              <a:t>The photo of air pollution is from </a:t>
            </a:r>
            <a:r>
              <a:rPr lang="en-US" altLang="en-US" i="1" dirty="0" err="1"/>
              <a:t>Pixabay</a:t>
            </a:r>
            <a:endParaRPr lang="en-US" altLang="en-US" i="1" dirty="0"/>
          </a:p>
          <a:p>
            <a:r>
              <a:rPr lang="en-US" altLang="en-US" i="1" dirty="0"/>
              <a:t>The photo of cattle farming is from </a:t>
            </a:r>
            <a:r>
              <a:rPr lang="en-US" altLang="en-US" i="1" dirty="0" err="1"/>
              <a:t>PxHere</a:t>
            </a:r>
            <a:r>
              <a:rPr lang="en-US" altLang="en-US" i="1" dirty="0"/>
              <a:t> (link: https://pxhere.com/en/photo/706374)</a:t>
            </a:r>
          </a:p>
        </p:txBody>
      </p:sp>
    </p:spTree>
    <p:extLst>
      <p:ext uri="{BB962C8B-B14F-4D97-AF65-F5344CB8AC3E}">
        <p14:creationId xmlns:p14="http://schemas.microsoft.com/office/powerpoint/2010/main" val="37407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4</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 shows changes in greenhouse gas concentration (the blue line, left axis) and global temperature (the red line, right axis) from the year 1000 to the year 2000.</a:t>
            </a:r>
          </a:p>
          <a:p>
            <a:r>
              <a:rPr lang="en-US" altLang="en-US" dirty="0"/>
              <a:t>Since the industrial revolution (about 1850) the greenhouse gas concentration has increased dramatically due to use of fossil fuels, warming up the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The graph is by Hanno, Wikimedia (link: https://commons.wikimedia.org/wiki/File:CO2-Temp.png)</a:t>
            </a:r>
          </a:p>
          <a:p>
            <a:endParaRPr lang="en-US" altLang="en-US" dirty="0"/>
          </a:p>
        </p:txBody>
      </p:sp>
    </p:spTree>
    <p:extLst>
      <p:ext uri="{BB962C8B-B14F-4D97-AF65-F5344CB8AC3E}">
        <p14:creationId xmlns:p14="http://schemas.microsoft.com/office/powerpoint/2010/main" val="388050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5</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‘greenhouse effect’ is what keeps our planet warm enough to be habitable.</a:t>
            </a:r>
          </a:p>
          <a:p>
            <a:r>
              <a:rPr lang="en-US" altLang="en-US" dirty="0"/>
              <a:t>The problem is that we are adding more greenhouse gases to the atmosphere, causing the planet to get hotter.</a:t>
            </a:r>
          </a:p>
          <a:p>
            <a:r>
              <a:rPr lang="en-US" altLang="en-US" i="1" dirty="0"/>
              <a:t>The Greenhouse Effect diagram is from The Royal Society.</a:t>
            </a:r>
          </a:p>
        </p:txBody>
      </p:sp>
    </p:spTree>
    <p:extLst>
      <p:ext uri="{BB962C8B-B14F-4D97-AF65-F5344CB8AC3E}">
        <p14:creationId xmlns:p14="http://schemas.microsoft.com/office/powerpoint/2010/main" val="69985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36A47B-1C70-476C-8DD8-FFA74D2DAC96}" type="slidenum">
              <a:rPr lang="en-US" altLang="en-US" sz="1200" smtClean="0"/>
              <a:pPr/>
              <a:t>6</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 causes the land and sea to become hotter, the ice to melt and increases the frequency and intensity of extreme weather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Drought photo is by Ken Kistler, </a:t>
            </a:r>
            <a:r>
              <a:rPr lang="en-US" altLang="en-US" i="1" dirty="0" err="1"/>
              <a:t>PublicDomainPictures</a:t>
            </a:r>
            <a:r>
              <a:rPr lang="en-US" altLang="en-US" i="1" dirty="0"/>
              <a:t> (link: https://tinyurl.com/y5hw3pcm)</a:t>
            </a:r>
          </a:p>
          <a:p>
            <a:r>
              <a:rPr lang="en-US" altLang="en-US" i="1" dirty="0"/>
              <a:t>Glacier melting photo, Glacier Bay, Alaska </a:t>
            </a:r>
            <a:r>
              <a:rPr lang="en-GB" altLang="en-US" i="1" dirty="0"/>
              <a:t>is by Jeff Walshe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a:t>Extreme weather picture is by </a:t>
            </a:r>
            <a:r>
              <a:rPr lang="en-US" altLang="en-US" i="1" dirty="0" err="1"/>
              <a:t>Comfreak</a:t>
            </a:r>
            <a:r>
              <a:rPr lang="en-US" altLang="en-US" i="1" dirty="0"/>
              <a:t> </a:t>
            </a:r>
            <a:r>
              <a:rPr lang="en-US" altLang="en-US" i="1" dirty="0" err="1"/>
              <a:t>Pixabay</a:t>
            </a:r>
            <a:r>
              <a:rPr lang="en-US" altLang="en-US" i="1" dirty="0"/>
              <a:t> (link: https://tinyurl.com/2h737eyr)</a:t>
            </a:r>
          </a:p>
          <a:p>
            <a:r>
              <a:rPr lang="en-US" altLang="en-US" i="1" dirty="0"/>
              <a:t>Hurricane Katrina photo by Andrea </a:t>
            </a:r>
            <a:r>
              <a:rPr lang="en-US" altLang="en-US" i="1" dirty="0" err="1"/>
              <a:t>Booher</a:t>
            </a:r>
            <a:r>
              <a:rPr lang="en-US" altLang="en-US" i="1" dirty="0"/>
              <a:t> (link: https://tinyurl.com/45cvkawa)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Coastal flooding photo is by Indi </a:t>
            </a:r>
            <a:r>
              <a:rPr lang="en-GB" i="1" dirty="0" err="1"/>
              <a:t>Samarajiva</a:t>
            </a:r>
            <a:r>
              <a:rPr lang="en-GB" i="1" dirty="0"/>
              <a:t>, Flickr (link: https://www.flickr.com/photos/indi/5348817584/)</a:t>
            </a:r>
          </a:p>
          <a:p>
            <a:endParaRPr lang="en-US" altLang="en-US" dirty="0"/>
          </a:p>
        </p:txBody>
      </p:sp>
    </p:spTree>
    <p:extLst>
      <p:ext uri="{BB962C8B-B14F-4D97-AF65-F5344CB8AC3E}">
        <p14:creationId xmlns:p14="http://schemas.microsoft.com/office/powerpoint/2010/main" val="275619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pupils to explain what happened in Experiment 1 (thermal expansion).</a:t>
            </a:r>
          </a:p>
          <a:p>
            <a:r>
              <a:rPr lang="en-GB" dirty="0"/>
              <a:t>When a liquid gets warmer it expands.</a:t>
            </a:r>
          </a:p>
          <a:p>
            <a:r>
              <a:rPr lang="en-GB" dirty="0"/>
              <a:t>As the sea gets warmer it expands so the sea level rises.</a:t>
            </a:r>
          </a:p>
          <a:p>
            <a:r>
              <a:rPr lang="en-GB" dirty="0"/>
              <a:t>This leads to coastal flooding.</a:t>
            </a:r>
          </a:p>
          <a:p>
            <a:r>
              <a:rPr lang="en-GB" dirty="0"/>
              <a:t>The sea level has risen about a quarter of a metre since 1850 (the industrial revolution). About a third of this is due to thermal expansion. </a:t>
            </a:r>
          </a:p>
          <a:p>
            <a:r>
              <a:rPr lang="en-GB" i="1" dirty="0"/>
              <a:t>The photo of coastal flooding is by Indi </a:t>
            </a:r>
            <a:r>
              <a:rPr lang="en-GB" i="1" dirty="0" err="1"/>
              <a:t>Samarajiva</a:t>
            </a:r>
            <a:r>
              <a:rPr lang="en-GB" i="1" dirty="0"/>
              <a:t>, Flickr (link: https://www.flickr.com/photos/indi/5348817584/)</a:t>
            </a:r>
          </a:p>
        </p:txBody>
      </p:sp>
      <p:sp>
        <p:nvSpPr>
          <p:cNvPr id="4" name="Slide Number Placeholder 3"/>
          <p:cNvSpPr>
            <a:spLocks noGrp="1"/>
          </p:cNvSpPr>
          <p:nvPr>
            <p:ph type="sldNum" sz="quarter" idx="5"/>
          </p:nvPr>
        </p:nvSpPr>
        <p:spPr/>
        <p:txBody>
          <a:bodyPr/>
          <a:lstStyle/>
          <a:p>
            <a:fld id="{E4B1B247-9ABE-4E5B-BAC9-09413BD9348E}" type="slidenum">
              <a:rPr lang="en-GB" smtClean="0"/>
              <a:t>7</a:t>
            </a:fld>
            <a:endParaRPr lang="en-GB"/>
          </a:p>
        </p:txBody>
      </p:sp>
    </p:spTree>
    <p:extLst>
      <p:ext uri="{BB962C8B-B14F-4D97-AF65-F5344CB8AC3E}">
        <p14:creationId xmlns:p14="http://schemas.microsoft.com/office/powerpoint/2010/main" val="323263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8</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photo shows a live coral reef.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photo shows a coral reef which has suffered bleaching.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reef can no longer support the fish and other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Coral reefs provide shelter to about a quarter of all ocean species.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photo of the coral reef is by </a:t>
            </a:r>
            <a:r>
              <a:rPr lang="en-GB" i="1" dirty="0" err="1"/>
              <a:t>Joakant</a:t>
            </a:r>
            <a:r>
              <a:rPr lang="en-GB" i="1" dirty="0"/>
              <a:t>, </a:t>
            </a:r>
            <a:r>
              <a:rPr lang="en-GB" i="1" dirty="0" err="1"/>
              <a:t>Pixabay</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The photo of coral bleaching is by the Australian Institute of Marine Science (link: https://www.aims.gov.au/coral-bleaching)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36682E-E885-4199-BDCF-7A9F47006AA8}" type="slidenum">
              <a:rPr lang="en-US" altLang="en-US" sz="1200" smtClean="0"/>
              <a:pPr/>
              <a:t>9</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Overfishing is catching fish faster than stocks can replenish.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well as catching the target species, fishing trawlers catch anything else in their path. Loads of additional marine life is hauled up with the catch and then discarded overboard, dead or dying.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Fishing gear can be modified to catch fewer of the non-target species.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Great Pacific Garbage Patch, of the 79,000 tons of plastic waste approximately 46% is fishing nets.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‘Bottom trawling’ also damages the sea bed.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photo of overfishing cod is from Wikimedia (link: https://commons.wikimedia.org/wiki/File:Trawlers_overfishing_cod.jpg)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altLang="en-US" dirty="0"/>
          </a:p>
        </p:txBody>
      </p:sp>
    </p:spTree>
    <p:extLst>
      <p:ext uri="{BB962C8B-B14F-4D97-AF65-F5344CB8AC3E}">
        <p14:creationId xmlns:p14="http://schemas.microsoft.com/office/powerpoint/2010/main" val="231991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out additional bar">
    <p:spTree>
      <p:nvGrpSpPr>
        <p:cNvPr id="1" name=""/>
        <p:cNvGrpSpPr/>
        <p:nvPr/>
      </p:nvGrpSpPr>
      <p:grpSpPr>
        <a:xfrm>
          <a:off x="0" y="0"/>
          <a:ext cx="0" cy="0"/>
          <a:chOff x="0" y="0"/>
          <a:chExt cx="0" cy="0"/>
        </a:xfrm>
      </p:grpSpPr>
      <p:sp>
        <p:nvSpPr>
          <p:cNvPr id="3" name="Picture Placeholder 3"/>
          <p:cNvSpPr>
            <a:spLocks noGrp="1"/>
          </p:cNvSpPr>
          <p:nvPr>
            <p:ph type="pic" sz="quarter" idx="11" hasCustomPrompt="1"/>
          </p:nvPr>
        </p:nvSpPr>
        <p:spPr>
          <a:xfrm>
            <a:off x="0" y="2564905"/>
            <a:ext cx="9144000" cy="4293096"/>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Tree>
    <p:extLst>
      <p:ext uri="{BB962C8B-B14F-4D97-AF65-F5344CB8AC3E}">
        <p14:creationId xmlns:p14="http://schemas.microsoft.com/office/powerpoint/2010/main" val="540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5">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28680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6">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83913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284012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rgbClr val="6C6969">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131148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3769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687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4508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2649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27762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80151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additional bar">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2886075"/>
            <a:ext cx="9144000" cy="3971925"/>
          </a:xfrm>
          <a:prstGeom prst="rect">
            <a:avLst/>
          </a:prstGeom>
        </p:spPr>
        <p:txBody>
          <a:bodyPr anchor="ctr"/>
          <a:lstStyle>
            <a:lvl1pPr marL="0" indent="0" algn="ctr">
              <a:buNone/>
              <a:defRPr baseline="0"/>
            </a:lvl1pPr>
          </a:lstStyle>
          <a:p>
            <a:r>
              <a:rPr lang="en-US" dirty="0"/>
              <a:t>Insert picture</a:t>
            </a:r>
            <a:endParaRPr lang="en-GB" dirty="0"/>
          </a:p>
        </p:txBody>
      </p:sp>
      <p:sp>
        <p:nvSpPr>
          <p:cNvPr id="2" name="Title 1"/>
          <p:cNvSpPr>
            <a:spLocks noGrp="1"/>
          </p:cNvSpPr>
          <p:nvPr>
            <p:ph type="title" hasCustomPrompt="1"/>
          </p:nvPr>
        </p:nvSpPr>
        <p:spPr/>
        <p:txBody>
          <a:bodyPr/>
          <a:lstStyle>
            <a:lvl1pPr>
              <a:defRPr/>
            </a:lvl1pPr>
          </a:lstStyle>
          <a:p>
            <a:r>
              <a:rPr lang="en-US" dirty="0"/>
              <a:t>Click to add text here</a:t>
            </a:r>
            <a:endParaRPr lang="en-GB" dirty="0"/>
          </a:p>
        </p:txBody>
      </p:sp>
      <p:sp>
        <p:nvSpPr>
          <p:cNvPr id="7" name="Text Placeholder 6"/>
          <p:cNvSpPr>
            <a:spLocks noGrp="1"/>
          </p:cNvSpPr>
          <p:nvPr>
            <p:ph type="body" sz="quarter" idx="10"/>
          </p:nvPr>
        </p:nvSpPr>
        <p:spPr>
          <a:xfrm>
            <a:off x="0" y="2572165"/>
            <a:ext cx="9144000" cy="313932"/>
          </a:xfrm>
          <a:prstGeom prst="rect">
            <a:avLst/>
          </a:prstGeom>
          <a:solidFill>
            <a:schemeClr val="accent6">
              <a:alpha val="20000"/>
            </a:schemeClr>
          </a:solidFill>
        </p:spPr>
        <p:txBody>
          <a:bodyPr anchor="ctr">
            <a:noAutofit/>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2665243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1">
              <a:alpha val="2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2177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444242">
              <a:alpha val="20000"/>
            </a:srgb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4280077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4"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27358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813287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39367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6168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63465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chemeClr val="accent6">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387952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2553974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5" name="Text Placeholder 4"/>
          <p:cNvSpPr>
            <a:spLocks noGrp="1"/>
          </p:cNvSpPr>
          <p:nvPr>
            <p:ph type="body" sz="quarter" idx="10"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
        <p:nvSpPr>
          <p:cNvPr id="7" name="Content Placeholder 3"/>
          <p:cNvSpPr>
            <a:spLocks noGrp="1"/>
          </p:cNvSpPr>
          <p:nvPr>
            <p:ph sz="quarter" idx="11"/>
          </p:nvPr>
        </p:nvSpPr>
        <p:spPr>
          <a:xfrm>
            <a:off x="0" y="1943100"/>
            <a:ext cx="9144000" cy="49149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95308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3568" y="609600"/>
            <a:ext cx="7774632" cy="1143000"/>
          </a:xfrm>
        </p:spPr>
        <p:txBody>
          <a:bodyPr/>
          <a:lstStyle/>
          <a:p>
            <a:r>
              <a:rPr lang="en-US" dirty="0"/>
              <a:t>Click to edit Master title style</a:t>
            </a:r>
            <a:endParaRPr lang="en-GB" dirty="0"/>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D6BB84B5-06C3-4DFF-A5C6-568AA24A83DA}" type="slidenum">
              <a:rPr lang="en-GB" altLang="en-US"/>
              <a:pPr>
                <a:defRPr/>
              </a:pPr>
              <a:t>‹#›</a:t>
            </a:fld>
            <a:endParaRPr lang="en-GB" altLang="en-US"/>
          </a:p>
        </p:txBody>
      </p:sp>
    </p:spTree>
    <p:extLst>
      <p:ext uri="{BB962C8B-B14F-4D97-AF65-F5344CB8AC3E}">
        <p14:creationId xmlns:p14="http://schemas.microsoft.com/office/powerpoint/2010/main" val="69521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4"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0553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564477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38071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249152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36421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154320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1600"/>
            <a:ext cx="9144000" cy="548640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1877064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7" name="Content Placeholder 3"/>
          <p:cNvSpPr>
            <a:spLocks noGrp="1"/>
          </p:cNvSpPr>
          <p:nvPr>
            <p:ph sz="quarter" idx="11"/>
          </p:nvPr>
        </p:nvSpPr>
        <p:spPr>
          <a:xfrm>
            <a:off x="0" y="1377995"/>
            <a:ext cx="9144000" cy="5508580"/>
          </a:xfrm>
          <a:prstGeom prst="rect">
            <a:avLst/>
          </a:prstGeom>
        </p:spPr>
        <p:txBody>
          <a:bodyPr/>
          <a:lstStyle>
            <a:lvl1pPr marL="0" indent="0" algn="ctr">
              <a:buNone/>
              <a:defRPr baseline="0"/>
            </a:lvl1pPr>
          </a:lstStyle>
          <a:p>
            <a:pPr lvl="0"/>
            <a:endParaRPr lang="en-US" dirty="0"/>
          </a:p>
          <a:p>
            <a:pPr lvl="0"/>
            <a:r>
              <a:rPr lang="en-US" dirty="0"/>
              <a:t>Click to add photo/graph</a:t>
            </a:r>
            <a:endParaRPr lang="en-GB" dirty="0"/>
          </a:p>
        </p:txBody>
      </p:sp>
    </p:spTree>
    <p:extLst>
      <p:ext uri="{BB962C8B-B14F-4D97-AF65-F5344CB8AC3E}">
        <p14:creationId xmlns:p14="http://schemas.microsoft.com/office/powerpoint/2010/main" val="3694111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TS aqua">
    <p:bg>
      <p:bgPr>
        <a:solidFill>
          <a:schemeClr val="accent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694484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TS orange">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225949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85800" y="1700213"/>
            <a:ext cx="7772400" cy="4395787"/>
          </a:xfrm>
          <a:prstGeom prst="rect">
            <a:avLst/>
          </a:prstGeom>
        </p:spPr>
        <p:txBody>
          <a:bodyPr/>
          <a:lstStyle>
            <a:lvl1pPr>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7C0FB0C-6C86-47DF-83EC-A36B4F6E400B}" type="slidenum">
              <a:rPr lang="en-GB" altLang="en-US"/>
              <a:pPr>
                <a:defRPr/>
              </a:pPr>
              <a:t>‹#›</a:t>
            </a:fld>
            <a:endParaRPr lang="en-GB" altLang="en-US"/>
          </a:p>
        </p:txBody>
      </p:sp>
    </p:spTree>
    <p:extLst>
      <p:ext uri="{BB962C8B-B14F-4D97-AF65-F5344CB8AC3E}">
        <p14:creationId xmlns:p14="http://schemas.microsoft.com/office/powerpoint/2010/main" val="376780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TS pink">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wrap="square"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822223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TS leaf green">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1237915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TS lilac">
    <p:bg>
      <p:bgPr>
        <a:solidFill>
          <a:schemeClr val="accent5"/>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4289662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TS indigo">
    <p:bg>
      <p:bgPr>
        <a:solidFill>
          <a:schemeClr val="accent6"/>
        </a:solidFill>
        <a:effectLst/>
      </p:bgPr>
    </p:bg>
    <p:spTree>
      <p:nvGrpSpPr>
        <p:cNvPr id="1" name=""/>
        <p:cNvGrpSpPr/>
        <p:nvPr/>
      </p:nvGrpSpPr>
      <p:grpSpPr>
        <a:xfrm>
          <a:off x="0" y="0"/>
          <a:ext cx="0" cy="0"/>
          <a:chOff x="0" y="0"/>
          <a:chExt cx="0" cy="0"/>
        </a:xfrm>
      </p:grpSpPr>
      <p:sp>
        <p:nvSpPr>
          <p:cNvPr id="4" name="TextBox 3"/>
          <p:cNvSpPr txBox="1"/>
          <p:nvPr userDrawn="1"/>
        </p:nvSpPr>
        <p:spPr>
          <a:xfrm>
            <a:off x="152400" y="6464369"/>
            <a:ext cx="3200400" cy="276999"/>
          </a:xfrm>
          <a:prstGeom prst="rect">
            <a:avLst/>
          </a:prstGeom>
          <a:noFill/>
        </p:spPr>
        <p:txBody>
          <a:bodyPr wrap="square" rtlCol="0">
            <a:spAutoFit/>
          </a:bodyPr>
          <a:lstStyle/>
          <a:p>
            <a:r>
              <a:rPr lang="en-US" sz="1200" b="1" dirty="0">
                <a:solidFill>
                  <a:schemeClr val="bg1"/>
                </a:solidFill>
              </a:rPr>
              <a:t>© TTS Group Ltd 2017</a:t>
            </a:r>
          </a:p>
        </p:txBody>
      </p:sp>
      <p:pic>
        <p:nvPicPr>
          <p:cNvPr id="5" name="Picture 4"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399101"/>
            <a:ext cx="584200" cy="306499"/>
          </a:xfrm>
          <a:prstGeom prst="rect">
            <a:avLst/>
          </a:prstGeom>
        </p:spPr>
      </p:pic>
      <p:sp>
        <p:nvSpPr>
          <p:cNvPr id="7" name="Text Placeholder 6"/>
          <p:cNvSpPr>
            <a:spLocks noGrp="1"/>
          </p:cNvSpPr>
          <p:nvPr>
            <p:ph type="body" sz="quarter" idx="10" hasCustomPrompt="1"/>
          </p:nvPr>
        </p:nvSpPr>
        <p:spPr>
          <a:xfrm>
            <a:off x="672634" y="1559952"/>
            <a:ext cx="7745226" cy="3944937"/>
          </a:xfrm>
          <a:prstGeom prst="rect">
            <a:avLst/>
          </a:prstGeom>
        </p:spPr>
        <p:txBody>
          <a:bodyPr anchor="ctr">
            <a:normAutofit/>
          </a:bodyPr>
          <a:lstStyle>
            <a:lvl1pPr marL="0" indent="0" algn="ctr">
              <a:buNone/>
              <a:defRPr sz="16000" b="1">
                <a:solidFill>
                  <a:schemeClr val="bg1"/>
                </a:solidFill>
              </a:defRPr>
            </a:lvl1pPr>
            <a:lvl2pPr marL="457200" indent="0" algn="ctr">
              <a:buNone/>
              <a:defRPr sz="6000" b="1">
                <a:solidFill>
                  <a:schemeClr val="bg1"/>
                </a:solidFill>
              </a:defRPr>
            </a:lvl2pPr>
            <a:lvl3pPr marL="914400" indent="0" algn="ctr">
              <a:buNone/>
              <a:defRPr sz="6000" b="1">
                <a:solidFill>
                  <a:schemeClr val="bg1"/>
                </a:solidFill>
              </a:defRPr>
            </a:lvl3pPr>
            <a:lvl4pPr marL="1371600" indent="0" algn="ctr">
              <a:buNone/>
              <a:defRPr sz="6000" b="1">
                <a:solidFill>
                  <a:schemeClr val="bg1"/>
                </a:solidFill>
              </a:defRPr>
            </a:lvl4pPr>
            <a:lvl5pPr marL="1828800" indent="0" algn="ctr">
              <a:buNone/>
              <a:defRPr sz="6000" b="1">
                <a:solidFill>
                  <a:schemeClr val="bg1"/>
                </a:solidFill>
              </a:defRPr>
            </a:lvl5pPr>
          </a:lstStyle>
          <a:p>
            <a:pPr lvl="0"/>
            <a:r>
              <a:rPr lang="en-US" dirty="0"/>
              <a:t>Impact</a:t>
            </a:r>
            <a:endParaRPr lang="en-GB" dirty="0"/>
          </a:p>
        </p:txBody>
      </p:sp>
    </p:spTree>
    <p:extLst>
      <p:ext uri="{BB962C8B-B14F-4D97-AF65-F5344CB8AC3E}">
        <p14:creationId xmlns:p14="http://schemas.microsoft.com/office/powerpoint/2010/main" val="3943657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976680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4"/>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4">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1186648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tx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tx2">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616169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3"/>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3">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557843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5"/>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chemeClr val="accent5">
              <a:lumMod val="20000"/>
              <a:lumOff val="80000"/>
            </a:schemeClr>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62068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6"/>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CEDEED"/>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5252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E9C1E4D-FB50-4DD4-B603-ADCC3FDF4F59}" type="slidenum">
              <a:rPr lang="en-GB" altLang="en-US"/>
              <a:pPr>
                <a:defRPr/>
              </a:pPr>
              <a:t>‹#›</a:t>
            </a:fld>
            <a:endParaRPr lang="en-GB" altLang="en-US"/>
          </a:p>
        </p:txBody>
      </p:sp>
    </p:spTree>
    <p:extLst>
      <p:ext uri="{BB962C8B-B14F-4D97-AF65-F5344CB8AC3E}">
        <p14:creationId xmlns:p14="http://schemas.microsoft.com/office/powerpoint/2010/main" val="2565464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TS raspberr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chemeClr val="accent1"/>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EECCD8"/>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3094989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TS dark grey">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172075" y="2238374"/>
            <a:ext cx="4371974" cy="4477393"/>
          </a:xfrm>
          <a:prstGeom prst="ellipse">
            <a:avLst/>
          </a:prstGeom>
        </p:spPr>
        <p:txBody>
          <a:bodyPr/>
          <a:lstStyle>
            <a:lvl1pPr marL="0" indent="0" algn="ctr">
              <a:buNone/>
              <a:defRPr baseline="0"/>
            </a:lvl1pPr>
          </a:lstStyle>
          <a:p>
            <a:endParaRPr lang="en-US" dirty="0"/>
          </a:p>
          <a:p>
            <a:r>
              <a:rPr lang="en-US" dirty="0"/>
              <a:t>Click to add picture</a:t>
            </a:r>
            <a:endParaRPr lang="en-GB" dirty="0"/>
          </a:p>
        </p:txBody>
      </p:sp>
      <p:sp>
        <p:nvSpPr>
          <p:cNvPr id="5" name="Text Placeholder 4"/>
          <p:cNvSpPr>
            <a:spLocks noGrp="1"/>
          </p:cNvSpPr>
          <p:nvPr>
            <p:ph type="body" sz="quarter" idx="10" hasCustomPrompt="1"/>
          </p:nvPr>
        </p:nvSpPr>
        <p:spPr>
          <a:xfrm>
            <a:off x="296864" y="2324099"/>
            <a:ext cx="5370512" cy="3838575"/>
          </a:xfrm>
          <a:prstGeom prst="rect">
            <a:avLst/>
          </a:prstGeom>
        </p:spPr>
        <p:txBody>
          <a:bodyPr/>
          <a:lstStyle>
            <a:lvl1pPr>
              <a:lnSpc>
                <a:spcPct val="150000"/>
              </a:lnSpc>
              <a:buClr>
                <a:srgbClr val="444242"/>
              </a:buClr>
              <a:defRPr sz="2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0" name="Rectangle 9"/>
          <p:cNvSpPr/>
          <p:nvPr userDrawn="1"/>
        </p:nvSpPr>
        <p:spPr>
          <a:xfrm>
            <a:off x="0" y="381000"/>
            <a:ext cx="9144000" cy="990600"/>
          </a:xfrm>
          <a:prstGeom prst="rect">
            <a:avLst/>
          </a:prstGeom>
          <a:solidFill>
            <a:srgbClr val="444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lvl1pPr>
              <a:defRPr lang="en-GB" dirty="0"/>
            </a:lvl1p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1" name="Text Placeholder 4"/>
          <p:cNvSpPr>
            <a:spLocks noGrp="1"/>
          </p:cNvSpPr>
          <p:nvPr>
            <p:ph type="body" sz="quarter" idx="12" hasCustomPrompt="1"/>
          </p:nvPr>
        </p:nvSpPr>
        <p:spPr>
          <a:xfrm>
            <a:off x="1" y="1376284"/>
            <a:ext cx="9144000" cy="566816"/>
          </a:xfrm>
          <a:prstGeom prst="rect">
            <a:avLst/>
          </a:prstGeom>
          <a:solidFill>
            <a:srgbClr val="DAD9D9"/>
          </a:solidFill>
        </p:spPr>
        <p:txBody>
          <a:bodyPr anchor="ctr">
            <a:normAutofit/>
          </a:bodyPr>
          <a:lstStyle>
            <a:lvl1pPr marL="266700" indent="0">
              <a:buNone/>
              <a:defRPr sz="2200" baseline="0">
                <a:solidFill>
                  <a:srgbClr val="444242"/>
                </a:solidFill>
              </a:defRPr>
            </a:lvl1pPr>
            <a:lvl2pPr marL="180975" indent="0">
              <a:buNone/>
              <a:defRPr sz="22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sz="2200">
                <a:solidFill>
                  <a:schemeClr val="tx1">
                    <a:lumMod val="65000"/>
                    <a:lumOff val="35000"/>
                  </a:schemeClr>
                </a:solidFill>
              </a:defRPr>
            </a:lvl4pPr>
            <a:lvl5pPr marL="1828800" indent="0">
              <a:buNone/>
              <a:defRPr sz="2200">
                <a:solidFill>
                  <a:schemeClr val="tx1">
                    <a:lumMod val="65000"/>
                    <a:lumOff val="35000"/>
                  </a:schemeClr>
                </a:solidFill>
              </a:defRPr>
            </a:lvl5pPr>
          </a:lstStyle>
          <a:p>
            <a:pPr lvl="0"/>
            <a:r>
              <a:rPr lang="en-US" dirty="0"/>
              <a:t>Click to add text (max 3 lines and resize tint box using lower handle)</a:t>
            </a:r>
            <a:endParaRPr lang="en-GB" dirty="0"/>
          </a:p>
        </p:txBody>
      </p:sp>
    </p:spTree>
    <p:extLst>
      <p:ext uri="{BB962C8B-B14F-4D97-AF65-F5344CB8AC3E}">
        <p14:creationId xmlns:p14="http://schemas.microsoft.com/office/powerpoint/2010/main" val="2481647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3468711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61537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2590516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17321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TS lilac">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rgbClr val="8C7D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1541326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TS indigo">
    <p:spTree>
      <p:nvGrpSpPr>
        <p:cNvPr id="1" name=""/>
        <p:cNvGrpSpPr/>
        <p:nvPr/>
      </p:nvGrpSpPr>
      <p:grpSpPr>
        <a:xfrm>
          <a:off x="0" y="0"/>
          <a:ext cx="0" cy="0"/>
          <a:chOff x="0" y="0"/>
          <a:chExt cx="0" cy="0"/>
        </a:xfrm>
      </p:grpSpPr>
      <p:cxnSp>
        <p:nvCxnSpPr>
          <p:cNvPr id="12" name="Straight Connector 11"/>
          <p:cNvCxnSpPr/>
          <p:nvPr userDrawn="1"/>
        </p:nvCxnSpPr>
        <p:spPr>
          <a:xfrm>
            <a:off x="2307853" y="3429000"/>
            <a:ext cx="4392488"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3465826" y="1628800"/>
            <a:ext cx="2298411" cy="3456384"/>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3315965" y="1484784"/>
            <a:ext cx="2448273" cy="360040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3315965" y="2204864"/>
            <a:ext cx="2448272" cy="244827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8957" y="2708920"/>
            <a:ext cx="965200" cy="506390"/>
          </a:xfrm>
          <a:prstGeom prst="rect">
            <a:avLst/>
          </a:prstGeom>
        </p:spPr>
      </p:pic>
      <p:sp>
        <p:nvSpPr>
          <p:cNvPr id="4" name="Text Placeholder 3"/>
          <p:cNvSpPr>
            <a:spLocks noGrp="1"/>
          </p:cNvSpPr>
          <p:nvPr>
            <p:ph type="body" sz="quarter" idx="10" hasCustomPrompt="1"/>
          </p:nvPr>
        </p:nvSpPr>
        <p:spPr>
          <a:xfrm>
            <a:off x="3316139" y="3286125"/>
            <a:ext cx="2447925" cy="1085850"/>
          </a:xfrm>
          <a:prstGeom prst="rect">
            <a:avLst/>
          </a:prstGeom>
        </p:spPr>
        <p:txBody>
          <a:bodyPr>
            <a:normAutofit/>
          </a:bodyPr>
          <a:lstStyle>
            <a:lvl1pPr marL="0" indent="0" algn="ctr">
              <a:buNone/>
              <a:defRPr b="0" baseline="0">
                <a:solidFill>
                  <a:schemeClr val="bg1"/>
                </a:solidFill>
                <a:latin typeface="+mn-lt"/>
              </a:defRPr>
            </a:lvl1pPr>
          </a:lstStyle>
          <a:p>
            <a:pPr lvl="0"/>
            <a:r>
              <a:rPr lang="en-US" dirty="0"/>
              <a:t>Click to add text</a:t>
            </a:r>
            <a:endParaRPr lang="en-GB" dirty="0"/>
          </a:p>
        </p:txBody>
      </p:sp>
      <p:sp>
        <p:nvSpPr>
          <p:cNvPr id="30" name="Picture Placeholder 29"/>
          <p:cNvSpPr>
            <a:spLocks noGrp="1"/>
          </p:cNvSpPr>
          <p:nvPr>
            <p:ph type="pic" sz="quarter" idx="11" hasCustomPrompt="1"/>
          </p:nvPr>
        </p:nvSpPr>
        <p:spPr>
          <a:xfrm>
            <a:off x="2484495" y="639384"/>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1" name="Picture Placeholder 29"/>
          <p:cNvSpPr>
            <a:spLocks noGrp="1"/>
          </p:cNvSpPr>
          <p:nvPr>
            <p:ph type="pic" sz="quarter" idx="12" hasCustomPrompt="1"/>
          </p:nvPr>
        </p:nvSpPr>
        <p:spPr>
          <a:xfrm>
            <a:off x="4974228" y="626985"/>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2" name="Picture Placeholder 29"/>
          <p:cNvSpPr>
            <a:spLocks noGrp="1"/>
          </p:cNvSpPr>
          <p:nvPr>
            <p:ph type="pic" sz="quarter" idx="13" hasCustomPrompt="1"/>
          </p:nvPr>
        </p:nvSpPr>
        <p:spPr>
          <a:xfrm>
            <a:off x="6018198" y="263431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3" name="Picture Placeholder 29"/>
          <p:cNvSpPr>
            <a:spLocks noGrp="1"/>
          </p:cNvSpPr>
          <p:nvPr>
            <p:ph type="pic" sz="quarter" idx="14" hasCustomPrompt="1"/>
          </p:nvPr>
        </p:nvSpPr>
        <p:spPr>
          <a:xfrm>
            <a:off x="1531013" y="2630400"/>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4" name="Picture Placeholder 29"/>
          <p:cNvSpPr>
            <a:spLocks noGrp="1"/>
          </p:cNvSpPr>
          <p:nvPr>
            <p:ph type="pic" sz="quarter" idx="15" hasCustomPrompt="1"/>
          </p:nvPr>
        </p:nvSpPr>
        <p:spPr>
          <a:xfrm>
            <a:off x="2484495" y="4653136"/>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5" name="Picture Placeholder 29"/>
          <p:cNvSpPr>
            <a:spLocks noGrp="1"/>
          </p:cNvSpPr>
          <p:nvPr>
            <p:ph type="pic" sz="quarter" idx="16" hasCustomPrompt="1"/>
          </p:nvPr>
        </p:nvSpPr>
        <p:spPr>
          <a:xfrm>
            <a:off x="5051720" y="4648543"/>
            <a:ext cx="1579672" cy="1560513"/>
          </a:xfrm>
          <a:prstGeom prst="ellipse">
            <a:avLst/>
          </a:prstGeom>
        </p:spPr>
        <p:txBody>
          <a:bodyPr anchor="ctr"/>
          <a:lstStyle>
            <a:lvl1pPr marL="0" indent="0" algn="ctr">
              <a:buNone/>
              <a:defRPr sz="2000" baseline="0"/>
            </a:lvl1pPr>
          </a:lstStyle>
          <a:p>
            <a:r>
              <a:rPr lang="en-US" dirty="0"/>
              <a:t>Click to add picture</a:t>
            </a:r>
            <a:endParaRPr lang="en-GB" dirty="0"/>
          </a:p>
        </p:txBody>
      </p:sp>
      <p:sp>
        <p:nvSpPr>
          <p:cNvPr id="37" name="Text Placeholder 36"/>
          <p:cNvSpPr>
            <a:spLocks noGrp="1"/>
          </p:cNvSpPr>
          <p:nvPr>
            <p:ph type="body" sz="quarter" idx="17" hasCustomPrompt="1"/>
          </p:nvPr>
        </p:nvSpPr>
        <p:spPr>
          <a:xfrm>
            <a:off x="634851" y="529480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38" name="Text Placeholder 36"/>
          <p:cNvSpPr>
            <a:spLocks noGrp="1"/>
          </p:cNvSpPr>
          <p:nvPr>
            <p:ph type="body" sz="quarter" idx="18" hasCustomPrompt="1"/>
          </p:nvPr>
        </p:nvSpPr>
        <p:spPr>
          <a:xfrm>
            <a:off x="6822677" y="529480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39" name="Text Placeholder 36"/>
          <p:cNvSpPr>
            <a:spLocks noGrp="1"/>
          </p:cNvSpPr>
          <p:nvPr>
            <p:ph type="body" sz="quarter" idx="19" hasCustomPrompt="1"/>
          </p:nvPr>
        </p:nvSpPr>
        <p:spPr>
          <a:xfrm>
            <a:off x="7759655" y="3052216"/>
            <a:ext cx="1285771"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
        <p:nvSpPr>
          <p:cNvPr id="41" name="Text Placeholder 36"/>
          <p:cNvSpPr>
            <a:spLocks noGrp="1"/>
          </p:cNvSpPr>
          <p:nvPr>
            <p:ph type="body" sz="quarter" idx="20" hasCustomPrompt="1"/>
          </p:nvPr>
        </p:nvSpPr>
        <p:spPr>
          <a:xfrm>
            <a:off x="118262" y="3052216"/>
            <a:ext cx="1285771"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2" name="Text Placeholder 36"/>
          <p:cNvSpPr>
            <a:spLocks noGrp="1"/>
          </p:cNvSpPr>
          <p:nvPr>
            <p:ph type="body" sz="quarter" idx="21" hasCustomPrompt="1"/>
          </p:nvPr>
        </p:nvSpPr>
        <p:spPr>
          <a:xfrm>
            <a:off x="634851" y="609619"/>
            <a:ext cx="1685925" cy="753566"/>
          </a:xfrm>
          <a:prstGeom prst="rect">
            <a:avLst/>
          </a:prstGeom>
        </p:spPr>
        <p:txBody>
          <a:bodyPr/>
          <a:lstStyle>
            <a:lvl1pPr marL="0" indent="0" algn="r">
              <a:lnSpc>
                <a:spcPct val="100000"/>
              </a:lnSpc>
              <a:buNone/>
              <a:defRPr sz="1800" b="0" baseline="0"/>
            </a:lvl1pPr>
          </a:lstStyle>
          <a:p>
            <a:pPr lvl="0"/>
            <a:r>
              <a:rPr lang="en-US" dirty="0"/>
              <a:t>Click</a:t>
            </a:r>
            <a:br>
              <a:rPr lang="en-US" dirty="0"/>
            </a:br>
            <a:r>
              <a:rPr lang="en-US" dirty="0"/>
              <a:t>To add text</a:t>
            </a:r>
            <a:endParaRPr lang="en-GB" dirty="0"/>
          </a:p>
        </p:txBody>
      </p:sp>
      <p:sp>
        <p:nvSpPr>
          <p:cNvPr id="43" name="Text Placeholder 36"/>
          <p:cNvSpPr>
            <a:spLocks noGrp="1"/>
          </p:cNvSpPr>
          <p:nvPr>
            <p:ph type="body" sz="quarter" idx="22" hasCustomPrompt="1"/>
          </p:nvPr>
        </p:nvSpPr>
        <p:spPr>
          <a:xfrm>
            <a:off x="6822677" y="609619"/>
            <a:ext cx="1685925" cy="753566"/>
          </a:xfrm>
          <a:prstGeom prst="rect">
            <a:avLst/>
          </a:prstGeom>
        </p:spPr>
        <p:txBody>
          <a:bodyPr/>
          <a:lstStyle>
            <a:lvl1pPr marL="0" indent="0" algn="l">
              <a:lnSpc>
                <a:spcPct val="100000"/>
              </a:lnSpc>
              <a:buNone/>
              <a:defRPr sz="1800" b="0" baseline="0"/>
            </a:lvl1pPr>
          </a:lstStyle>
          <a:p>
            <a:pPr lvl="0"/>
            <a:r>
              <a:rPr lang="en-US" dirty="0"/>
              <a:t>Click</a:t>
            </a:r>
            <a:br>
              <a:rPr lang="en-US" dirty="0"/>
            </a:br>
            <a:r>
              <a:rPr lang="en-US" dirty="0"/>
              <a:t>To add text</a:t>
            </a:r>
            <a:endParaRPr lang="en-GB" dirty="0"/>
          </a:p>
        </p:txBody>
      </p:sp>
    </p:spTree>
    <p:extLst>
      <p:ext uri="{BB962C8B-B14F-4D97-AF65-F5344CB8AC3E}">
        <p14:creationId xmlns:p14="http://schemas.microsoft.com/office/powerpoint/2010/main" val="400259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S aqua">
    <p:spTree>
      <p:nvGrpSpPr>
        <p:cNvPr id="1" name=""/>
        <p:cNvGrpSpPr/>
        <p:nvPr/>
      </p:nvGrpSpPr>
      <p:grpSpPr>
        <a:xfrm>
          <a:off x="0" y="0"/>
          <a:ext cx="0" cy="0"/>
          <a:chOff x="0" y="0"/>
          <a:chExt cx="0" cy="0"/>
        </a:xfrm>
      </p:grpSpPr>
      <p:sp>
        <p:nvSpPr>
          <p:cNvPr id="10" name="Rectangle 9"/>
          <p:cNvSpPr/>
          <p:nvPr userDrawn="1"/>
        </p:nvSpPr>
        <p:spPr>
          <a:xfrm>
            <a:off x="0" y="381000"/>
            <a:ext cx="9144000" cy="990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4" name="Rectangle 3"/>
          <p:cNvSpPr/>
          <p:nvPr userDrawn="1"/>
        </p:nvSpPr>
        <p:spPr>
          <a:xfrm>
            <a:off x="0" y="1371600"/>
            <a:ext cx="9144000" cy="304800"/>
          </a:xfrm>
          <a:prstGeom prst="rect">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0371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S orange">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4">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70305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S pink">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86058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TS leaf green">
    <p:spTree>
      <p:nvGrpSpPr>
        <p:cNvPr id="1" name=""/>
        <p:cNvGrpSpPr/>
        <p:nvPr/>
      </p:nvGrpSpPr>
      <p:grpSpPr>
        <a:xfrm>
          <a:off x="0" y="0"/>
          <a:ext cx="0" cy="0"/>
          <a:chOff x="0" y="0"/>
          <a:chExt cx="0" cy="0"/>
        </a:xfrm>
      </p:grpSpPr>
      <p:sp>
        <p:nvSpPr>
          <p:cNvPr id="4" name="Rectangle 3"/>
          <p:cNvSpPr/>
          <p:nvPr userDrawn="1"/>
        </p:nvSpPr>
        <p:spPr>
          <a:xfrm>
            <a:off x="0" y="381000"/>
            <a:ext cx="9144000" cy="990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5" name="Rectangle 4"/>
          <p:cNvSpPr/>
          <p:nvPr userDrawn="1"/>
        </p:nvSpPr>
        <p:spPr>
          <a:xfrm>
            <a:off x="0" y="1371600"/>
            <a:ext cx="9144000" cy="304800"/>
          </a:xfrm>
          <a:prstGeom prst="rect">
            <a:avLst/>
          </a:prstGeom>
          <a:solidFill>
            <a:schemeClr val="accent3">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1"/>
          <p:cNvSpPr>
            <a:spLocks noGrp="1"/>
          </p:cNvSpPr>
          <p:nvPr>
            <p:ph type="title" hasCustomPrompt="1"/>
          </p:nvPr>
        </p:nvSpPr>
        <p:spPr/>
        <p:txBody>
          <a:bodyPr/>
          <a:lstStyle/>
          <a:p>
            <a:r>
              <a:rPr lang="en-US" dirty="0"/>
              <a:t>Click to add title</a:t>
            </a:r>
            <a:endParaRPr lang="en-GB" dirty="0"/>
          </a:p>
        </p:txBody>
      </p:sp>
      <p:pic>
        <p:nvPicPr>
          <p:cNvPr id="6" name="Picture 5" descr="TTS logo mono wh 210714.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694" y="612015"/>
            <a:ext cx="965200" cy="506390"/>
          </a:xfrm>
          <a:prstGeom prst="rect">
            <a:avLst/>
          </a:prstGeom>
        </p:spPr>
      </p:pic>
    </p:spTree>
    <p:extLst>
      <p:ext uri="{BB962C8B-B14F-4D97-AF65-F5344CB8AC3E}">
        <p14:creationId xmlns:p14="http://schemas.microsoft.com/office/powerpoint/2010/main" val="308688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emf"/><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emf"/><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emf"/><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3.emf"/><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3.emf"/><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4.xml"/><Relationship Id="rId7"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descr="TTS logo Pantones 210714.eps"/>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581400" y="227706"/>
            <a:ext cx="1905000" cy="999454"/>
          </a:xfrm>
          <a:prstGeom prst="rect">
            <a:avLst/>
          </a:prstGeom>
        </p:spPr>
      </p:pic>
      <p:sp>
        <p:nvSpPr>
          <p:cNvPr id="4" name="Rectangle 3"/>
          <p:cNvSpPr/>
          <p:nvPr/>
        </p:nvSpPr>
        <p:spPr>
          <a:xfrm>
            <a:off x="0" y="1437824"/>
            <a:ext cx="9144000" cy="990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p>
        </p:txBody>
      </p:sp>
      <p:sp>
        <p:nvSpPr>
          <p:cNvPr id="2" name="Title Placeholder 1"/>
          <p:cNvSpPr>
            <a:spLocks noGrp="1"/>
          </p:cNvSpPr>
          <p:nvPr>
            <p:ph type="title"/>
          </p:nvPr>
        </p:nvSpPr>
        <p:spPr>
          <a:xfrm>
            <a:off x="0" y="1443147"/>
            <a:ext cx="9143999" cy="985277"/>
          </a:xfrm>
          <a:prstGeom prst="rect">
            <a:avLst/>
          </a:prstGeom>
        </p:spPr>
        <p:txBody>
          <a:bodyPr vert="horz" lIns="91440" tIns="45720" rIns="91440" bIns="45720" rtlCol="0" anchor="ctr">
            <a:normAutofit/>
          </a:bodyPr>
          <a:lstStyle/>
          <a:p>
            <a:r>
              <a:rPr lang="en-US" dirty="0"/>
              <a:t>Click to add text here</a:t>
            </a:r>
            <a:endParaRPr lang="en-GB" dirty="0"/>
          </a:p>
        </p:txBody>
      </p:sp>
      <p:pic>
        <p:nvPicPr>
          <p:cNvPr id="6" name="Picture 5">
            <a:extLst>
              <a:ext uri="{FF2B5EF4-FFF2-40B4-BE49-F238E27FC236}">
                <a16:creationId xmlns:a16="http://schemas.microsoft.com/office/drawing/2014/main" id="{EAFD5086-50B7-458C-AAEA-B98C1FBAF5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11678" y="188760"/>
            <a:ext cx="1077345" cy="1077345"/>
          </a:xfrm>
          <a:prstGeom prst="rect">
            <a:avLst/>
          </a:prstGeom>
        </p:spPr>
      </p:pic>
    </p:spTree>
    <p:extLst>
      <p:ext uri="{BB962C8B-B14F-4D97-AF65-F5344CB8AC3E}">
        <p14:creationId xmlns:p14="http://schemas.microsoft.com/office/powerpoint/2010/main" val="20775701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62" r:id="rId3"/>
    <p:sldLayoutId id="2147483763" r:id="rId4"/>
    <p:sldLayoutId id="2147483765" r:id="rId5"/>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3005740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705" r:id="rId4"/>
    <p:sldLayoutId id="2147483706" r:id="rId5"/>
    <p:sldLayoutId id="2147483707" r:id="rId6"/>
    <p:sldLayoutId id="2147483708" r:id="rId7"/>
    <p:sldLayoutId id="2147483709"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3430835047"/>
      </p:ext>
    </p:extLst>
  </p:cSld>
  <p:clrMap bg1="lt1" tx1="dk1" bg2="lt2" tx2="dk2" accent1="accent1" accent2="accent2" accent3="accent3" accent4="accent4" accent5="accent5" accent6="accent6" hlink="hlink" folHlink="folHlink"/>
  <p:sldLayoutIdLst>
    <p:sldLayoutId id="2147483710" r:id="rId1"/>
    <p:sldLayoutId id="2147483702" r:id="rId2"/>
    <p:sldLayoutId id="2147483711" r:id="rId3"/>
    <p:sldLayoutId id="2147483712" r:id="rId4"/>
    <p:sldLayoutId id="2147483713" r:id="rId5"/>
    <p:sldLayoutId id="2147483714" r:id="rId6"/>
    <p:sldLayoutId id="2147483715" r:id="rId7"/>
    <p:sldLayoutId id="214748371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625994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9140571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406545"/>
      </p:ext>
    </p:extLst>
  </p:cSld>
  <p:clrMap bg1="lt1" tx1="dk1" bg2="lt2" tx2="dk2" accent1="accent1" accent2="accent2" accent3="accent3" accent4="accent4" accent5="accent5" accent6="accent6" hlink="hlink" folHlink="folHlink"/>
  <p:sldLayoutIdLst>
    <p:sldLayoutId id="2147483719" r:id="rId1"/>
    <p:sldLayoutId id="2147483699" r:id="rId2"/>
    <p:sldLayoutId id="2147483698" r:id="rId3"/>
    <p:sldLayoutId id="2147483700"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1854865113"/>
      </p:ext>
    </p:extLst>
  </p:cSld>
  <p:clrMap bg1="lt1" tx1="dk1" bg2="lt2" tx2="dk2" accent1="accent1" accent2="accent2" accent3="accent3" accent4="accent4" accent5="accent5" accent6="accent6" hlink="hlink" folHlink="folHlink"/>
  <p:sldLayoutIdLst>
    <p:sldLayoutId id="2147483739"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TS logo mono wh 210714.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4800" y="609600"/>
            <a:ext cx="965200" cy="506390"/>
          </a:xfrm>
          <a:prstGeom prst="rect">
            <a:avLst/>
          </a:prstGeom>
        </p:spPr>
      </p:pic>
      <p:sp>
        <p:nvSpPr>
          <p:cNvPr id="14" name="Title Placeholder 13"/>
          <p:cNvSpPr>
            <a:spLocks noGrp="1"/>
          </p:cNvSpPr>
          <p:nvPr>
            <p:ph type="title"/>
          </p:nvPr>
        </p:nvSpPr>
        <p:spPr>
          <a:xfrm>
            <a:off x="296955" y="381001"/>
            <a:ext cx="7457515" cy="9906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6" name="Text Placeholder 16"/>
          <p:cNvSpPr txBox="1">
            <a:spLocks/>
          </p:cNvSpPr>
          <p:nvPr/>
        </p:nvSpPr>
        <p:spPr>
          <a:xfrm>
            <a:off x="126832" y="6432697"/>
            <a:ext cx="1638078" cy="30834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lumMod val="65000"/>
                  </a:schemeClr>
                </a:solidFill>
              </a:rPr>
              <a:t>© TTS Group Ltd 2017</a:t>
            </a:r>
          </a:p>
        </p:txBody>
      </p:sp>
    </p:spTree>
    <p:extLst>
      <p:ext uri="{BB962C8B-B14F-4D97-AF65-F5344CB8AC3E}">
        <p14:creationId xmlns:p14="http://schemas.microsoft.com/office/powerpoint/2010/main" val="4262366786"/>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57" r:id="rId5"/>
    <p:sldLayoutId id="2147483761" r:id="rId6"/>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What is climate change?</a:t>
            </a:r>
            <a:endParaRPr lang="en-GB" altLang="en-US" sz="3200" dirty="0">
              <a:latin typeface="Arial" charset="0"/>
              <a:cs typeface="Arial" charset="0"/>
            </a:endParaRPr>
          </a:p>
        </p:txBody>
      </p:sp>
      <p:pic>
        <p:nvPicPr>
          <p:cNvPr id="9" name="Picture 8">
            <a:extLst>
              <a:ext uri="{FF2B5EF4-FFF2-40B4-BE49-F238E27FC236}">
                <a16:creationId xmlns:a16="http://schemas.microsoft.com/office/drawing/2014/main" id="{F3CF468A-66C2-4F61-AC53-0B9EBF9DFF9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692245" y="2641599"/>
            <a:ext cx="4013760" cy="2041118"/>
          </a:xfrm>
          <a:prstGeom prst="rect">
            <a:avLst/>
          </a:prstGeom>
        </p:spPr>
      </p:pic>
      <p:pic>
        <p:nvPicPr>
          <p:cNvPr id="13" name="Picture 12">
            <a:extLst>
              <a:ext uri="{FF2B5EF4-FFF2-40B4-BE49-F238E27FC236}">
                <a16:creationId xmlns:a16="http://schemas.microsoft.com/office/drawing/2014/main" id="{A9D6DDC1-DEFB-4B4A-BF37-956D5FAC6F6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701143" y="4903343"/>
            <a:ext cx="4004862" cy="1750600"/>
          </a:xfrm>
          <a:prstGeom prst="rect">
            <a:avLst/>
          </a:prstGeom>
        </p:spPr>
      </p:pic>
      <p:pic>
        <p:nvPicPr>
          <p:cNvPr id="3" name="Picture 2">
            <a:extLst>
              <a:ext uri="{FF2B5EF4-FFF2-40B4-BE49-F238E27FC236}">
                <a16:creationId xmlns:a16="http://schemas.microsoft.com/office/drawing/2014/main" id="{347EF757-A5CF-4A6A-9380-B5A0B1D96557}"/>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23915" y="4903343"/>
            <a:ext cx="3908320" cy="1750600"/>
          </a:xfrm>
          <a:prstGeom prst="rect">
            <a:avLst/>
          </a:prstGeom>
        </p:spPr>
      </p:pic>
      <p:pic>
        <p:nvPicPr>
          <p:cNvPr id="5" name="Picture 4">
            <a:extLst>
              <a:ext uri="{FF2B5EF4-FFF2-40B4-BE49-F238E27FC236}">
                <a16:creationId xmlns:a16="http://schemas.microsoft.com/office/drawing/2014/main" id="{66AEB33C-26A3-42DF-B856-F7C90D9864EC}"/>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23915" y="2641599"/>
            <a:ext cx="3911093" cy="2041118"/>
          </a:xfrm>
          <a:prstGeom prst="rect">
            <a:avLst/>
          </a:prstGeom>
        </p:spPr>
      </p:pic>
    </p:spTree>
    <p:extLst>
      <p:ext uri="{BB962C8B-B14F-4D97-AF65-F5344CB8AC3E}">
        <p14:creationId xmlns:p14="http://schemas.microsoft.com/office/powerpoint/2010/main" val="359794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Melting ice</a:t>
            </a:r>
            <a:endParaRPr lang="en-GB" altLang="en-US" sz="3200" dirty="0">
              <a:latin typeface="Arial" charset="0"/>
              <a:cs typeface="Arial" charset="0"/>
            </a:endParaRPr>
          </a:p>
        </p:txBody>
      </p:sp>
      <p:sp>
        <p:nvSpPr>
          <p:cNvPr id="8" name="Rectangle 3">
            <a:extLst>
              <a:ext uri="{FF2B5EF4-FFF2-40B4-BE49-F238E27FC236}">
                <a16:creationId xmlns:a16="http://schemas.microsoft.com/office/drawing/2014/main" id="{1DC52864-1941-40D5-AF63-BB9B3F735573}"/>
              </a:ext>
            </a:extLst>
          </p:cNvPr>
          <p:cNvSpPr txBox="1">
            <a:spLocks noChangeArrowheads="1"/>
          </p:cNvSpPr>
          <p:nvPr/>
        </p:nvSpPr>
        <p:spPr>
          <a:xfrm>
            <a:off x="420634" y="2666547"/>
            <a:ext cx="4941587"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2 (ice melt rate – effect of temperature).</a:t>
            </a:r>
          </a:p>
          <a:p>
            <a:pPr>
              <a:spcAft>
                <a:spcPts val="600"/>
              </a:spcAft>
            </a:pPr>
            <a:r>
              <a:rPr lang="en-GB" altLang="en-US" sz="2400" dirty="0">
                <a:latin typeface="Arial" charset="0"/>
                <a:cs typeface="Arial" charset="0"/>
              </a:rPr>
              <a:t>How did the rate at which ice melted vary with temperature?</a:t>
            </a:r>
          </a:p>
          <a:p>
            <a:pPr>
              <a:spcAft>
                <a:spcPts val="600"/>
              </a:spcAft>
            </a:pPr>
            <a:r>
              <a:rPr lang="en-GB" altLang="en-US" sz="2400" dirty="0">
                <a:latin typeface="Arial" charset="0"/>
                <a:cs typeface="Arial" charset="0"/>
              </a:rPr>
              <a:t>What steps were taken to ensure a fair test? </a:t>
            </a:r>
          </a:p>
          <a:p>
            <a:pPr>
              <a:spcAft>
                <a:spcPts val="600"/>
              </a:spcAft>
            </a:pPr>
            <a:r>
              <a:rPr lang="en-GB" altLang="en-US" sz="2400" dirty="0">
                <a:latin typeface="Arial" charset="0"/>
                <a:cs typeface="Arial" charset="0"/>
              </a:rPr>
              <a:t>These are photos of a glacier in the U.S. taken in 1905 and again in 2010. What has happened?</a:t>
            </a:r>
            <a:endParaRPr lang="en-GB" altLang="en-US" sz="1600" dirty="0">
              <a:latin typeface="Arial" charset="0"/>
              <a:cs typeface="Arial" charset="0"/>
            </a:endParaRPr>
          </a:p>
          <a:p>
            <a:pPr>
              <a:spcAft>
                <a:spcPts val="600"/>
              </a:spcAft>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4" name="Picture 3">
            <a:extLst>
              <a:ext uri="{FF2B5EF4-FFF2-40B4-BE49-F238E27FC236}">
                <a16:creationId xmlns:a16="http://schemas.microsoft.com/office/drawing/2014/main" id="{6B3EA358-AF11-4625-A34C-5A819FD9D6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90" t="-381"/>
          <a:stretch/>
        </p:blipFill>
        <p:spPr>
          <a:xfrm>
            <a:off x="5259575" y="2503260"/>
            <a:ext cx="3489313" cy="4298295"/>
          </a:xfrm>
          <a:prstGeom prst="rect">
            <a:avLst/>
          </a:prstGeom>
        </p:spPr>
      </p:pic>
    </p:spTree>
    <p:extLst>
      <p:ext uri="{BB962C8B-B14F-4D97-AF65-F5344CB8AC3E}">
        <p14:creationId xmlns:p14="http://schemas.microsoft.com/office/powerpoint/2010/main" val="348119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388971"/>
            <a:ext cx="9144000" cy="1143000"/>
          </a:xfrm>
        </p:spPr>
        <p:txBody>
          <a:bodyPr/>
          <a:lstStyle/>
          <a:p>
            <a:r>
              <a:rPr lang="en-GB" altLang="en-US" sz="4000" dirty="0">
                <a:latin typeface="Arial" charset="0"/>
                <a:cs typeface="Arial" charset="0"/>
              </a:rPr>
              <a:t>Rising sea level</a:t>
            </a:r>
            <a:endParaRPr lang="en-GB" altLang="en-US" sz="3200" dirty="0">
              <a:latin typeface="Arial" charset="0"/>
              <a:cs typeface="Arial" charset="0"/>
            </a:endParaRPr>
          </a:p>
        </p:txBody>
      </p:sp>
      <p:pic>
        <p:nvPicPr>
          <p:cNvPr id="3" name="Picture 2">
            <a:extLst>
              <a:ext uri="{FF2B5EF4-FFF2-40B4-BE49-F238E27FC236}">
                <a16:creationId xmlns:a16="http://schemas.microsoft.com/office/drawing/2014/main" id="{56D91BAB-3CCE-4E1C-AAA2-97AF27B0E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32" y="2770267"/>
            <a:ext cx="4545183" cy="3032489"/>
          </a:xfrm>
          <a:prstGeom prst="rect">
            <a:avLst/>
          </a:prstGeom>
        </p:spPr>
      </p:pic>
      <p:sp>
        <p:nvSpPr>
          <p:cNvPr id="8" name="Rectangle 3">
            <a:extLst>
              <a:ext uri="{FF2B5EF4-FFF2-40B4-BE49-F238E27FC236}">
                <a16:creationId xmlns:a16="http://schemas.microsoft.com/office/drawing/2014/main" id="{A8142E14-A2E5-4194-B529-345D195B166C}"/>
              </a:ext>
            </a:extLst>
          </p:cNvPr>
          <p:cNvSpPr txBox="1">
            <a:spLocks noChangeArrowheads="1"/>
          </p:cNvSpPr>
          <p:nvPr/>
        </p:nvSpPr>
        <p:spPr>
          <a:xfrm>
            <a:off x="3880078" y="5934594"/>
            <a:ext cx="5157952" cy="499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What issue is shown in this photo?</a:t>
            </a:r>
            <a:endParaRPr lang="en-GB" altLang="en-US" dirty="0">
              <a:latin typeface="Arial" charset="0"/>
              <a:cs typeface="Arial" charset="0"/>
            </a:endParaRPr>
          </a:p>
        </p:txBody>
      </p:sp>
      <p:sp>
        <p:nvSpPr>
          <p:cNvPr id="11" name="Rectangle 3">
            <a:extLst>
              <a:ext uri="{FF2B5EF4-FFF2-40B4-BE49-F238E27FC236}">
                <a16:creationId xmlns:a16="http://schemas.microsoft.com/office/drawing/2014/main" id="{96D793CC-A4F9-4AFD-B4E3-BE1B2D8326C1}"/>
              </a:ext>
            </a:extLst>
          </p:cNvPr>
          <p:cNvSpPr txBox="1">
            <a:spLocks noChangeArrowheads="1"/>
          </p:cNvSpPr>
          <p:nvPr/>
        </p:nvSpPr>
        <p:spPr>
          <a:xfrm>
            <a:off x="141490" y="2609792"/>
            <a:ext cx="3888642"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3 (ice melting ‘on land’ and in water).</a:t>
            </a:r>
          </a:p>
          <a:p>
            <a:pPr>
              <a:spcAft>
                <a:spcPts val="600"/>
              </a:spcAft>
            </a:pPr>
            <a:r>
              <a:rPr lang="en-GB" altLang="en-US" sz="2400" dirty="0">
                <a:latin typeface="Arial" charset="0"/>
                <a:cs typeface="Arial" charset="0"/>
              </a:rPr>
              <a:t>When the ice in the water melted, what happened to the water level?</a:t>
            </a:r>
          </a:p>
          <a:p>
            <a:pPr>
              <a:spcAft>
                <a:spcPts val="600"/>
              </a:spcAft>
            </a:pPr>
            <a:r>
              <a:rPr lang="en-GB" altLang="en-US" sz="2400" dirty="0">
                <a:latin typeface="Arial" charset="0"/>
                <a:cs typeface="Arial" charset="0"/>
              </a:rPr>
              <a:t>When the ice ‘on land’ melted what happened to the water level?</a:t>
            </a:r>
          </a:p>
          <a:p>
            <a:pPr>
              <a:spcAft>
                <a:spcPts val="600"/>
              </a:spcAft>
            </a:pPr>
            <a:endParaRPr lang="en-GB" altLang="en-US" sz="2400" dirty="0">
              <a:latin typeface="Arial" charset="0"/>
              <a:cs typeface="Arial" charset="0"/>
            </a:endParaRPr>
          </a:p>
        </p:txBody>
      </p:sp>
    </p:spTree>
    <p:extLst>
      <p:ext uri="{BB962C8B-B14F-4D97-AF65-F5344CB8AC3E}">
        <p14:creationId xmlns:p14="http://schemas.microsoft.com/office/powerpoint/2010/main" val="214975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 y="1464131"/>
            <a:ext cx="9144000" cy="947738"/>
          </a:xfrm>
        </p:spPr>
        <p:txBody>
          <a:bodyPr>
            <a:normAutofit/>
          </a:bodyPr>
          <a:lstStyle/>
          <a:p>
            <a:r>
              <a:rPr lang="en-US" altLang="en-US" sz="4000" dirty="0">
                <a:latin typeface="Arial" charset="0"/>
                <a:cs typeface="Arial" charset="0"/>
              </a:rPr>
              <a:t>Air pollution</a:t>
            </a:r>
          </a:p>
        </p:txBody>
      </p:sp>
      <p:pic>
        <p:nvPicPr>
          <p:cNvPr id="3" name="Picture 2">
            <a:extLst>
              <a:ext uri="{FF2B5EF4-FFF2-40B4-BE49-F238E27FC236}">
                <a16:creationId xmlns:a16="http://schemas.microsoft.com/office/drawing/2014/main" id="{F800BFE1-2A92-49B9-BD0F-181EB9C8B7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12" r="49853"/>
          <a:stretch/>
        </p:blipFill>
        <p:spPr>
          <a:xfrm>
            <a:off x="5829807" y="4681283"/>
            <a:ext cx="3006590" cy="2070428"/>
          </a:xfrm>
          <a:prstGeom prst="rect">
            <a:avLst/>
          </a:prstGeom>
        </p:spPr>
      </p:pic>
      <p:pic>
        <p:nvPicPr>
          <p:cNvPr id="5" name="Picture 4">
            <a:extLst>
              <a:ext uri="{FF2B5EF4-FFF2-40B4-BE49-F238E27FC236}">
                <a16:creationId xmlns:a16="http://schemas.microsoft.com/office/drawing/2014/main" id="{92867EDA-9BCC-4A82-88C6-B8FAFC283A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3" t="10792"/>
          <a:stretch/>
        </p:blipFill>
        <p:spPr>
          <a:xfrm>
            <a:off x="5844174" y="2551288"/>
            <a:ext cx="3006590" cy="2005671"/>
          </a:xfrm>
          <a:prstGeom prst="rect">
            <a:avLst/>
          </a:prstGeom>
        </p:spPr>
      </p:pic>
      <p:sp>
        <p:nvSpPr>
          <p:cNvPr id="8" name="Rectangle 3">
            <a:extLst>
              <a:ext uri="{FF2B5EF4-FFF2-40B4-BE49-F238E27FC236}">
                <a16:creationId xmlns:a16="http://schemas.microsoft.com/office/drawing/2014/main" id="{64C1D285-D2A2-42F9-ACA5-036BA0AB4759}"/>
              </a:ext>
            </a:extLst>
          </p:cNvPr>
          <p:cNvSpPr txBox="1">
            <a:spLocks noChangeArrowheads="1"/>
          </p:cNvSpPr>
          <p:nvPr/>
        </p:nvSpPr>
        <p:spPr>
          <a:xfrm>
            <a:off x="254379" y="2812993"/>
            <a:ext cx="5575428"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4 (air pollution). What   did you see on the spoon?</a:t>
            </a:r>
          </a:p>
          <a:p>
            <a:pPr>
              <a:spcAft>
                <a:spcPts val="600"/>
              </a:spcAft>
            </a:pPr>
            <a:r>
              <a:rPr lang="en-GB" altLang="en-US" sz="2400" dirty="0">
                <a:latin typeface="Arial" charset="0"/>
                <a:cs typeface="Arial" charset="0"/>
              </a:rPr>
              <a:t>Why is burning described as an irreversible change?</a:t>
            </a:r>
          </a:p>
          <a:p>
            <a:pPr>
              <a:spcAft>
                <a:spcPts val="600"/>
              </a:spcAft>
            </a:pPr>
            <a:r>
              <a:rPr lang="en-GB" altLang="en-US" sz="2400" dirty="0">
                <a:latin typeface="Arial" charset="0"/>
                <a:cs typeface="Arial" charset="0"/>
              </a:rPr>
              <a:t>Burning fossil fuels causes air pollution.</a:t>
            </a:r>
          </a:p>
          <a:p>
            <a:pPr>
              <a:spcAft>
                <a:spcPts val="600"/>
              </a:spcAft>
            </a:pPr>
            <a:r>
              <a:rPr lang="en-GB" altLang="en-US" sz="2400" dirty="0">
                <a:latin typeface="Arial" charset="0"/>
                <a:cs typeface="Arial" charset="0"/>
              </a:rPr>
              <a:t>This increases the risk of asthma, heart attacks and other heath issues.</a:t>
            </a:r>
          </a:p>
          <a:p>
            <a:pPr>
              <a:spcAft>
                <a:spcPts val="600"/>
              </a:spcAft>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spTree>
    <p:extLst>
      <p:ext uri="{BB962C8B-B14F-4D97-AF65-F5344CB8AC3E}">
        <p14:creationId xmlns:p14="http://schemas.microsoft.com/office/powerpoint/2010/main" val="203485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46441" y="1351773"/>
            <a:ext cx="7734141" cy="1143000"/>
          </a:xfrm>
        </p:spPr>
        <p:txBody>
          <a:bodyPr>
            <a:normAutofit/>
          </a:bodyPr>
          <a:lstStyle/>
          <a:p>
            <a:r>
              <a:rPr lang="en-GB" altLang="en-US" sz="4000" dirty="0">
                <a:latin typeface="Arial" charset="0"/>
                <a:cs typeface="Arial" charset="0"/>
              </a:rPr>
              <a:t>Ice melting more quickly</a:t>
            </a:r>
          </a:p>
        </p:txBody>
      </p:sp>
      <p:sp>
        <p:nvSpPr>
          <p:cNvPr id="9" name="Rectangle 3">
            <a:extLst>
              <a:ext uri="{FF2B5EF4-FFF2-40B4-BE49-F238E27FC236}">
                <a16:creationId xmlns:a16="http://schemas.microsoft.com/office/drawing/2014/main" id="{89E23F77-600C-4940-BAC2-398880A324FE}"/>
              </a:ext>
            </a:extLst>
          </p:cNvPr>
          <p:cNvSpPr txBox="1">
            <a:spLocks noChangeArrowheads="1"/>
          </p:cNvSpPr>
          <p:nvPr/>
        </p:nvSpPr>
        <p:spPr>
          <a:xfrm>
            <a:off x="4484575" y="6007650"/>
            <a:ext cx="5181327" cy="720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altLang="en-US" sz="2400" dirty="0">
                <a:latin typeface="Arial" charset="0"/>
                <a:cs typeface="Arial" charset="0"/>
              </a:rPr>
              <a:t>This is a glacier in Alaska, USA.</a:t>
            </a:r>
          </a:p>
        </p:txBody>
      </p:sp>
      <p:sp>
        <p:nvSpPr>
          <p:cNvPr id="12" name="Rectangle 3">
            <a:extLst>
              <a:ext uri="{FF2B5EF4-FFF2-40B4-BE49-F238E27FC236}">
                <a16:creationId xmlns:a16="http://schemas.microsoft.com/office/drawing/2014/main" id="{01410659-D595-40F4-BDDB-68D91442F414}"/>
              </a:ext>
            </a:extLst>
          </p:cNvPr>
          <p:cNvSpPr txBox="1">
            <a:spLocks noChangeArrowheads="1"/>
          </p:cNvSpPr>
          <p:nvPr/>
        </p:nvSpPr>
        <p:spPr>
          <a:xfrm>
            <a:off x="107623" y="2756548"/>
            <a:ext cx="4322868" cy="3926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5 (ice melt rate  – effect of colour).</a:t>
            </a:r>
          </a:p>
          <a:p>
            <a:pPr>
              <a:spcAft>
                <a:spcPts val="600"/>
              </a:spcAft>
            </a:pPr>
            <a:r>
              <a:rPr lang="en-GB" altLang="en-US" sz="2400" dirty="0">
                <a:latin typeface="Arial" charset="0"/>
                <a:cs typeface="Arial" charset="0"/>
              </a:rPr>
              <a:t>What ice melts, which states does it change from/to?</a:t>
            </a:r>
          </a:p>
          <a:p>
            <a:pPr>
              <a:spcAft>
                <a:spcPts val="600"/>
              </a:spcAft>
            </a:pPr>
            <a:r>
              <a:rPr lang="en-GB" altLang="en-US" sz="2400" dirty="0">
                <a:latin typeface="Arial" charset="0"/>
                <a:cs typeface="Arial" charset="0"/>
              </a:rPr>
              <a:t>Which ice cube melted more quickly? Why?</a:t>
            </a:r>
          </a:p>
          <a:p>
            <a:pPr>
              <a:spcAft>
                <a:spcPts val="600"/>
              </a:spcAft>
            </a:pPr>
            <a:r>
              <a:rPr lang="en-GB" altLang="en-US" sz="2400" dirty="0">
                <a:latin typeface="Arial" charset="0"/>
                <a:cs typeface="Arial" charset="0"/>
              </a:rPr>
              <a:t>What will happen if glaciers are darkened by soot or dirt? </a:t>
            </a:r>
          </a:p>
        </p:txBody>
      </p:sp>
      <p:pic>
        <p:nvPicPr>
          <p:cNvPr id="3" name="Picture 2">
            <a:extLst>
              <a:ext uri="{FF2B5EF4-FFF2-40B4-BE49-F238E27FC236}">
                <a16:creationId xmlns:a16="http://schemas.microsoft.com/office/drawing/2014/main" id="{273B49AC-9AAB-4ECD-9BAC-B0E7A55E1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843" y="2697320"/>
            <a:ext cx="4322867" cy="3225158"/>
          </a:xfrm>
          <a:prstGeom prst="rect">
            <a:avLst/>
          </a:prstGeom>
        </p:spPr>
      </p:pic>
    </p:spTree>
    <p:extLst>
      <p:ext uri="{BB962C8B-B14F-4D97-AF65-F5344CB8AC3E}">
        <p14:creationId xmlns:p14="http://schemas.microsoft.com/office/powerpoint/2010/main" val="388033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9663"/>
            <a:ext cx="9143999" cy="1143000"/>
          </a:xfrm>
        </p:spPr>
        <p:txBody>
          <a:bodyPr>
            <a:normAutofit/>
          </a:bodyPr>
          <a:lstStyle/>
          <a:p>
            <a:r>
              <a:rPr lang="en-GB" altLang="en-US" sz="4000" dirty="0">
                <a:latin typeface="Arial" charset="0"/>
                <a:cs typeface="Arial" charset="0"/>
              </a:rPr>
              <a:t>The water cycle</a:t>
            </a:r>
          </a:p>
        </p:txBody>
      </p:sp>
      <p:pic>
        <p:nvPicPr>
          <p:cNvPr id="11" name="Picture 10">
            <a:extLst>
              <a:ext uri="{FF2B5EF4-FFF2-40B4-BE49-F238E27FC236}">
                <a16:creationId xmlns:a16="http://schemas.microsoft.com/office/drawing/2014/main" id="{D26400B2-011E-487B-9400-CA4AC87C90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05592" y="2773359"/>
            <a:ext cx="4033672" cy="3706466"/>
          </a:xfrm>
          <a:prstGeom prst="rect">
            <a:avLst/>
          </a:prstGeom>
        </p:spPr>
      </p:pic>
      <p:sp>
        <p:nvSpPr>
          <p:cNvPr id="17" name="Rectangle 3">
            <a:extLst>
              <a:ext uri="{FF2B5EF4-FFF2-40B4-BE49-F238E27FC236}">
                <a16:creationId xmlns:a16="http://schemas.microsoft.com/office/drawing/2014/main" id="{9C1E0B00-E921-4EE5-96FC-12FEED2BED73}"/>
              </a:ext>
            </a:extLst>
          </p:cNvPr>
          <p:cNvSpPr txBox="1">
            <a:spLocks noChangeArrowheads="1"/>
          </p:cNvSpPr>
          <p:nvPr/>
        </p:nvSpPr>
        <p:spPr>
          <a:xfrm>
            <a:off x="238603" y="2783041"/>
            <a:ext cx="4751086"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6 (evaporation).</a:t>
            </a:r>
          </a:p>
          <a:p>
            <a:pPr>
              <a:spcAft>
                <a:spcPts val="600"/>
              </a:spcAft>
            </a:pPr>
            <a:r>
              <a:rPr lang="en-GB" altLang="en-US" sz="2400" dirty="0">
                <a:latin typeface="Arial" charset="0"/>
                <a:cs typeface="Arial" charset="0"/>
              </a:rPr>
              <a:t>Which evaporated more quickly, the cooler or the warmer water?</a:t>
            </a:r>
          </a:p>
          <a:p>
            <a:pPr>
              <a:spcAft>
                <a:spcPts val="600"/>
              </a:spcAft>
            </a:pPr>
            <a:r>
              <a:rPr lang="en-GB" altLang="en-US" sz="2400" dirty="0">
                <a:latin typeface="Arial" charset="0"/>
                <a:cs typeface="Arial" charset="0"/>
              </a:rPr>
              <a:t>Describe what happened in Experiment 7 (condensation).</a:t>
            </a:r>
          </a:p>
          <a:p>
            <a:pPr>
              <a:spcAft>
                <a:spcPts val="600"/>
              </a:spcAft>
            </a:pPr>
            <a:r>
              <a:rPr lang="en-GB" altLang="en-US" sz="2400" dirty="0">
                <a:latin typeface="Arial" charset="0"/>
                <a:cs typeface="Arial" charset="0"/>
              </a:rPr>
              <a:t>In which part of the water cycle does water change from liquid to gas? From gas to liquid?</a:t>
            </a:r>
          </a:p>
          <a:p>
            <a:pPr>
              <a:spcAft>
                <a:spcPts val="600"/>
              </a:spcAft>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spTree>
    <p:extLst>
      <p:ext uri="{BB962C8B-B14F-4D97-AF65-F5344CB8AC3E}">
        <p14:creationId xmlns:p14="http://schemas.microsoft.com/office/powerpoint/2010/main" val="314270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351773"/>
            <a:ext cx="5972175" cy="1143000"/>
          </a:xfrm>
        </p:spPr>
        <p:txBody>
          <a:bodyPr>
            <a:normAutofit/>
          </a:bodyPr>
          <a:lstStyle/>
          <a:p>
            <a:r>
              <a:rPr lang="en-GB" altLang="en-US" sz="4000" dirty="0">
                <a:latin typeface="Arial" charset="0"/>
                <a:cs typeface="Arial" charset="0"/>
              </a:rPr>
              <a:t>Acid rain</a:t>
            </a:r>
          </a:p>
        </p:txBody>
      </p:sp>
      <p:sp>
        <p:nvSpPr>
          <p:cNvPr id="7" name="Rectangle 3">
            <a:extLst>
              <a:ext uri="{FF2B5EF4-FFF2-40B4-BE49-F238E27FC236}">
                <a16:creationId xmlns:a16="http://schemas.microsoft.com/office/drawing/2014/main" id="{0CD36BE8-1908-4302-BBB4-969C31A75891}"/>
              </a:ext>
            </a:extLst>
          </p:cNvPr>
          <p:cNvSpPr txBox="1">
            <a:spLocks noChangeArrowheads="1"/>
          </p:cNvSpPr>
          <p:nvPr/>
        </p:nvSpPr>
        <p:spPr>
          <a:xfrm>
            <a:off x="282862" y="2807678"/>
            <a:ext cx="3544070"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Experiment 8 (acid rain). </a:t>
            </a:r>
          </a:p>
          <a:p>
            <a:pPr>
              <a:spcAft>
                <a:spcPts val="600"/>
              </a:spcAft>
            </a:pPr>
            <a:r>
              <a:rPr lang="en-GB" altLang="en-US" sz="2400" dirty="0">
                <a:latin typeface="Arial" charset="0"/>
                <a:cs typeface="Arial" charset="0"/>
              </a:rPr>
              <a:t>What happened to the plants when they were sprinkled with vinegar?</a:t>
            </a:r>
          </a:p>
          <a:p>
            <a:pPr>
              <a:spcAft>
                <a:spcPts val="600"/>
              </a:spcAft>
            </a:pPr>
            <a:r>
              <a:rPr lang="en-GB" altLang="en-US" sz="2400" dirty="0">
                <a:latin typeface="Arial" charset="0"/>
                <a:cs typeface="Arial" charset="0"/>
              </a:rPr>
              <a:t>What causes acid rain?</a:t>
            </a:r>
          </a:p>
          <a:p>
            <a:pPr>
              <a:spcAft>
                <a:spcPts val="600"/>
              </a:spcAft>
            </a:pPr>
            <a:r>
              <a:rPr lang="en-GB" altLang="en-US" sz="2400" dirty="0">
                <a:latin typeface="Arial" charset="0"/>
                <a:cs typeface="Arial" charset="0"/>
              </a:rPr>
              <a:t>What effect does this have?</a:t>
            </a:r>
          </a:p>
        </p:txBody>
      </p:sp>
      <p:pic>
        <p:nvPicPr>
          <p:cNvPr id="4" name="Picture 3">
            <a:extLst>
              <a:ext uri="{FF2B5EF4-FFF2-40B4-BE49-F238E27FC236}">
                <a16:creationId xmlns:a16="http://schemas.microsoft.com/office/drawing/2014/main" id="{A4CF2C2F-6BFA-467E-92B9-D0330553665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39822" y="2965723"/>
            <a:ext cx="4842294" cy="3389133"/>
          </a:xfrm>
          <a:prstGeom prst="rect">
            <a:avLst/>
          </a:prstGeom>
        </p:spPr>
      </p:pic>
    </p:spTree>
    <p:extLst>
      <p:ext uri="{BB962C8B-B14F-4D97-AF65-F5344CB8AC3E}">
        <p14:creationId xmlns:p14="http://schemas.microsoft.com/office/powerpoint/2010/main" val="423404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60510"/>
            <a:ext cx="9143999" cy="1143000"/>
          </a:xfrm>
        </p:spPr>
        <p:txBody>
          <a:bodyPr>
            <a:normAutofit/>
          </a:bodyPr>
          <a:lstStyle/>
          <a:p>
            <a:r>
              <a:rPr lang="en-GB" altLang="en-US" sz="4000" dirty="0">
                <a:latin typeface="Arial" charset="0"/>
                <a:cs typeface="Arial" charset="0"/>
              </a:rPr>
              <a:t>Extreme weather</a:t>
            </a:r>
            <a:endParaRPr lang="en-US" altLang="en-US" sz="4000" dirty="0">
              <a:latin typeface="Arial" charset="0"/>
              <a:cs typeface="Arial" charset="0"/>
            </a:endParaRPr>
          </a:p>
        </p:txBody>
      </p:sp>
      <p:pic>
        <p:nvPicPr>
          <p:cNvPr id="5" name="Picture 4">
            <a:extLst>
              <a:ext uri="{FF2B5EF4-FFF2-40B4-BE49-F238E27FC236}">
                <a16:creationId xmlns:a16="http://schemas.microsoft.com/office/drawing/2014/main" id="{47E649CC-A97E-4E1D-895C-BA7464E4246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087827" y="2906823"/>
            <a:ext cx="5339014" cy="3441008"/>
          </a:xfrm>
          <a:prstGeom prst="rect">
            <a:avLst/>
          </a:prstGeom>
        </p:spPr>
      </p:pic>
      <p:sp>
        <p:nvSpPr>
          <p:cNvPr id="4" name="Rectangle 3">
            <a:extLst>
              <a:ext uri="{FF2B5EF4-FFF2-40B4-BE49-F238E27FC236}">
                <a16:creationId xmlns:a16="http://schemas.microsoft.com/office/drawing/2014/main" id="{01BC9650-77E7-4DF8-923F-1C2CA849EFC8}"/>
              </a:ext>
            </a:extLst>
          </p:cNvPr>
          <p:cNvSpPr txBox="1">
            <a:spLocks noChangeArrowheads="1"/>
          </p:cNvSpPr>
          <p:nvPr/>
        </p:nvSpPr>
        <p:spPr>
          <a:xfrm>
            <a:off x="384463" y="2946268"/>
            <a:ext cx="2178115"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Why does climate change cause more extreme weather?</a:t>
            </a:r>
          </a:p>
        </p:txBody>
      </p:sp>
    </p:spTree>
    <p:extLst>
      <p:ext uri="{BB962C8B-B14F-4D97-AF65-F5344CB8AC3E}">
        <p14:creationId xmlns:p14="http://schemas.microsoft.com/office/powerpoint/2010/main" val="30339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1360510"/>
            <a:ext cx="9143999" cy="1143000"/>
          </a:xfrm>
        </p:spPr>
        <p:txBody>
          <a:bodyPr>
            <a:normAutofit/>
          </a:bodyPr>
          <a:lstStyle/>
          <a:p>
            <a:r>
              <a:rPr lang="en-GB" altLang="en-US" sz="4000" dirty="0">
                <a:latin typeface="Arial" charset="0"/>
                <a:cs typeface="Arial" charset="0"/>
              </a:rPr>
              <a:t>Tornadoes</a:t>
            </a:r>
            <a:endParaRPr lang="en-US" altLang="en-US" sz="4000" dirty="0">
              <a:latin typeface="Arial" charset="0"/>
              <a:cs typeface="Arial" charset="0"/>
            </a:endParaRPr>
          </a:p>
        </p:txBody>
      </p:sp>
      <p:pic>
        <p:nvPicPr>
          <p:cNvPr id="6" name="Picture 5">
            <a:extLst>
              <a:ext uri="{FF2B5EF4-FFF2-40B4-BE49-F238E27FC236}">
                <a16:creationId xmlns:a16="http://schemas.microsoft.com/office/drawing/2014/main" id="{696F231A-7DCF-43C1-ABB6-729091B218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97828" y="2901905"/>
            <a:ext cx="5351318" cy="3548035"/>
          </a:xfrm>
          <a:prstGeom prst="rect">
            <a:avLst/>
          </a:prstGeom>
        </p:spPr>
      </p:pic>
      <p:sp>
        <p:nvSpPr>
          <p:cNvPr id="5" name="Rectangle 3">
            <a:extLst>
              <a:ext uri="{FF2B5EF4-FFF2-40B4-BE49-F238E27FC236}">
                <a16:creationId xmlns:a16="http://schemas.microsoft.com/office/drawing/2014/main" id="{C71B1F5E-9EBF-4331-BFE4-2C570FE75D25}"/>
              </a:ext>
            </a:extLst>
          </p:cNvPr>
          <p:cNvSpPr txBox="1">
            <a:spLocks noChangeArrowheads="1"/>
          </p:cNvSpPr>
          <p:nvPr/>
        </p:nvSpPr>
        <p:spPr>
          <a:xfrm>
            <a:off x="322114" y="2982328"/>
            <a:ext cx="2612997" cy="1287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9 (tornado).</a:t>
            </a:r>
          </a:p>
          <a:p>
            <a:pPr>
              <a:spcAft>
                <a:spcPts val="600"/>
              </a:spcAft>
            </a:pPr>
            <a:r>
              <a:rPr lang="en-GB" altLang="en-US" sz="2400" dirty="0">
                <a:latin typeface="Arial" charset="0"/>
                <a:cs typeface="Arial" charset="0"/>
              </a:rPr>
              <a:t>What powered the ‘tornado’?</a:t>
            </a:r>
          </a:p>
          <a:p>
            <a:pPr>
              <a:spcAft>
                <a:spcPts val="600"/>
              </a:spcAft>
            </a:pPr>
            <a:r>
              <a:rPr lang="en-GB" altLang="en-US" sz="2400" dirty="0">
                <a:latin typeface="Arial" charset="0"/>
                <a:cs typeface="Arial" charset="0"/>
              </a:rPr>
              <a:t>What is a real tornado?</a:t>
            </a:r>
          </a:p>
        </p:txBody>
      </p:sp>
    </p:spTree>
    <p:extLst>
      <p:ext uri="{BB962C8B-B14F-4D97-AF65-F5344CB8AC3E}">
        <p14:creationId xmlns:p14="http://schemas.microsoft.com/office/powerpoint/2010/main" val="427148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9663"/>
            <a:ext cx="9143999" cy="1143000"/>
          </a:xfrm>
        </p:spPr>
        <p:txBody>
          <a:bodyPr>
            <a:normAutofit/>
          </a:bodyPr>
          <a:lstStyle/>
          <a:p>
            <a:r>
              <a:rPr lang="en-GB" altLang="en-US" sz="4000" dirty="0">
                <a:latin typeface="Arial" charset="0"/>
                <a:cs typeface="Arial" charset="0"/>
              </a:rPr>
              <a:t>Floods</a:t>
            </a:r>
          </a:p>
        </p:txBody>
      </p:sp>
      <p:pic>
        <p:nvPicPr>
          <p:cNvPr id="8" name="Picture 7">
            <a:extLst>
              <a:ext uri="{FF2B5EF4-FFF2-40B4-BE49-F238E27FC236}">
                <a16:creationId xmlns:a16="http://schemas.microsoft.com/office/drawing/2014/main" id="{E85B3210-1257-40A9-A7ED-0B4C0B993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66" y="2785560"/>
            <a:ext cx="5593357" cy="3694261"/>
          </a:xfrm>
          <a:prstGeom prst="rect">
            <a:avLst/>
          </a:prstGeom>
        </p:spPr>
      </p:pic>
      <p:sp>
        <p:nvSpPr>
          <p:cNvPr id="15" name="Rectangle 3">
            <a:extLst>
              <a:ext uri="{FF2B5EF4-FFF2-40B4-BE49-F238E27FC236}">
                <a16:creationId xmlns:a16="http://schemas.microsoft.com/office/drawing/2014/main" id="{5558A91B-D6EA-412F-AFF7-32C1AF0009C9}"/>
              </a:ext>
            </a:extLst>
          </p:cNvPr>
          <p:cNvSpPr txBox="1">
            <a:spLocks noChangeArrowheads="1"/>
          </p:cNvSpPr>
          <p:nvPr/>
        </p:nvSpPr>
        <p:spPr>
          <a:xfrm>
            <a:off x="355026" y="2864583"/>
            <a:ext cx="2805863" cy="545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A warmer atmosphere holds and releases more water</a:t>
            </a:r>
          </a:p>
          <a:p>
            <a:pPr>
              <a:spcAft>
                <a:spcPts val="600"/>
              </a:spcAft>
            </a:pPr>
            <a:r>
              <a:rPr lang="en-GB" altLang="en-US" sz="2400" dirty="0">
                <a:latin typeface="Arial" charset="0"/>
                <a:cs typeface="Arial" charset="0"/>
              </a:rPr>
              <a:t>This can lead to more major downpours and increased flooding</a:t>
            </a:r>
          </a:p>
        </p:txBody>
      </p:sp>
    </p:spTree>
    <p:extLst>
      <p:ext uri="{BB962C8B-B14F-4D97-AF65-F5344CB8AC3E}">
        <p14:creationId xmlns:p14="http://schemas.microsoft.com/office/powerpoint/2010/main" val="12566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40970" y="1375556"/>
            <a:ext cx="6890659" cy="1143000"/>
          </a:xfrm>
        </p:spPr>
        <p:txBody>
          <a:bodyPr>
            <a:normAutofit/>
          </a:bodyPr>
          <a:lstStyle/>
          <a:p>
            <a:r>
              <a:rPr lang="en-GB" altLang="en-US" dirty="0">
                <a:latin typeface="Arial" charset="0"/>
                <a:cs typeface="Arial" charset="0"/>
              </a:rPr>
              <a:t>Drought</a:t>
            </a:r>
            <a:endParaRPr lang="en-US" altLang="en-US" dirty="0">
              <a:latin typeface="Arial" charset="0"/>
              <a:cs typeface="Arial" charset="0"/>
            </a:endParaRPr>
          </a:p>
        </p:txBody>
      </p:sp>
      <p:pic>
        <p:nvPicPr>
          <p:cNvPr id="3" name="Picture 2">
            <a:extLst>
              <a:ext uri="{FF2B5EF4-FFF2-40B4-BE49-F238E27FC236}">
                <a16:creationId xmlns:a16="http://schemas.microsoft.com/office/drawing/2014/main" id="{3EBD0B8B-BC2E-4A51-AB70-B736AA7832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02758" y="2821417"/>
            <a:ext cx="5046134" cy="3627482"/>
          </a:xfrm>
          <a:prstGeom prst="rect">
            <a:avLst/>
          </a:prstGeom>
        </p:spPr>
      </p:pic>
      <p:sp>
        <p:nvSpPr>
          <p:cNvPr id="5" name="Rectangle 3">
            <a:extLst>
              <a:ext uri="{FF2B5EF4-FFF2-40B4-BE49-F238E27FC236}">
                <a16:creationId xmlns:a16="http://schemas.microsoft.com/office/drawing/2014/main" id="{008B3140-9ABA-4DAB-B8F1-4D41DA993B2F}"/>
              </a:ext>
            </a:extLst>
          </p:cNvPr>
          <p:cNvSpPr txBox="1">
            <a:spLocks noChangeArrowheads="1"/>
          </p:cNvSpPr>
          <p:nvPr/>
        </p:nvSpPr>
        <p:spPr>
          <a:xfrm>
            <a:off x="294152" y="2897990"/>
            <a:ext cx="3307004"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Experiment 10 (drought). </a:t>
            </a:r>
          </a:p>
          <a:p>
            <a:pPr>
              <a:spcAft>
                <a:spcPts val="600"/>
              </a:spcAft>
            </a:pPr>
            <a:r>
              <a:rPr lang="en-GB" altLang="en-US" sz="2400" dirty="0">
                <a:latin typeface="Arial" charset="0"/>
                <a:cs typeface="Arial" charset="0"/>
              </a:rPr>
              <a:t>What happened to the plants when they ran out of water?</a:t>
            </a:r>
          </a:p>
          <a:p>
            <a:pPr>
              <a:spcAft>
                <a:spcPts val="600"/>
              </a:spcAft>
            </a:pPr>
            <a:r>
              <a:rPr lang="en-GB" altLang="en-US" sz="2400" dirty="0">
                <a:latin typeface="Arial" charset="0"/>
                <a:cs typeface="Arial" charset="0"/>
              </a:rPr>
              <a:t>Was this as you predicted?</a:t>
            </a:r>
          </a:p>
          <a:p>
            <a:pPr>
              <a:spcAft>
                <a:spcPts val="600"/>
              </a:spcAft>
            </a:pPr>
            <a:r>
              <a:rPr lang="en-GB" altLang="en-US" sz="2400" dirty="0">
                <a:latin typeface="Arial" charset="0"/>
                <a:cs typeface="Arial" charset="0"/>
              </a:rPr>
              <a:t>What is a drought?</a:t>
            </a:r>
          </a:p>
        </p:txBody>
      </p:sp>
    </p:spTree>
    <p:extLst>
      <p:ext uri="{BB962C8B-B14F-4D97-AF65-F5344CB8AC3E}">
        <p14:creationId xmlns:p14="http://schemas.microsoft.com/office/powerpoint/2010/main" val="41939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3200" dirty="0">
                <a:latin typeface="Arial" charset="0"/>
                <a:cs typeface="Arial" charset="0"/>
              </a:rPr>
              <a:t>Which human activities cause climate change?</a:t>
            </a:r>
          </a:p>
        </p:txBody>
      </p:sp>
      <p:sp>
        <p:nvSpPr>
          <p:cNvPr id="6" name="Rectangle 3">
            <a:extLst>
              <a:ext uri="{FF2B5EF4-FFF2-40B4-BE49-F238E27FC236}">
                <a16:creationId xmlns:a16="http://schemas.microsoft.com/office/drawing/2014/main" id="{E48665C0-3F7B-4707-9332-255EBBE93BCF}"/>
              </a:ext>
            </a:extLst>
          </p:cNvPr>
          <p:cNvSpPr txBox="1">
            <a:spLocks noChangeArrowheads="1"/>
          </p:cNvSpPr>
          <p:nvPr/>
        </p:nvSpPr>
        <p:spPr>
          <a:xfrm>
            <a:off x="284291" y="2872834"/>
            <a:ext cx="3257652"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Burning fossil fuels for energy (e.g. for transport, industry and home energy)</a:t>
            </a:r>
          </a:p>
          <a:p>
            <a:pPr>
              <a:spcAft>
                <a:spcPts val="600"/>
              </a:spcAft>
            </a:pPr>
            <a:r>
              <a:rPr lang="en-GB" altLang="en-US" sz="2400" dirty="0">
                <a:latin typeface="Arial" charset="0"/>
                <a:cs typeface="Arial" charset="0"/>
              </a:rPr>
              <a:t>Deforestation (e.g. to create more farmland)</a:t>
            </a:r>
          </a:p>
          <a:p>
            <a:pPr>
              <a:spcAft>
                <a:spcPts val="600"/>
              </a:spcAft>
            </a:pPr>
            <a:r>
              <a:rPr lang="en-GB" altLang="en-US" sz="2400" dirty="0">
                <a:latin typeface="Arial" charset="0"/>
                <a:cs typeface="Arial" charset="0"/>
              </a:rPr>
              <a:t>Increasingly intensive agriculture</a:t>
            </a:r>
          </a:p>
          <a:p>
            <a:pPr marL="0" indent="0">
              <a:spcAft>
                <a:spcPts val="600"/>
              </a:spcAft>
              <a:buNone/>
            </a:pPr>
            <a:endParaRPr lang="en-GB" altLang="en-US" sz="2400" dirty="0">
              <a:latin typeface="Arial" charset="0"/>
              <a:cs typeface="Arial" charset="0"/>
            </a:endParaRPr>
          </a:p>
          <a:p>
            <a:pPr marL="0" indent="0">
              <a:spcAft>
                <a:spcPts val="600"/>
              </a:spcAft>
              <a:buFont typeface="Arial" panose="020B0604020202020204" pitchFamily="34" charset="0"/>
              <a:buNone/>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buFontTx/>
              <a:buNone/>
            </a:pPr>
            <a:endParaRPr lang="en-GB" altLang="en-US" dirty="0">
              <a:latin typeface="Arial" charset="0"/>
              <a:cs typeface="Arial" charset="0"/>
            </a:endParaRPr>
          </a:p>
        </p:txBody>
      </p:sp>
      <p:pic>
        <p:nvPicPr>
          <p:cNvPr id="3" name="Picture 2">
            <a:extLst>
              <a:ext uri="{FF2B5EF4-FFF2-40B4-BE49-F238E27FC236}">
                <a16:creationId xmlns:a16="http://schemas.microsoft.com/office/drawing/2014/main" id="{A9356391-BEC8-41A1-8A15-8088B250912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81066" y="4787299"/>
            <a:ext cx="2586435" cy="1618609"/>
          </a:xfrm>
          <a:prstGeom prst="rect">
            <a:avLst/>
          </a:prstGeom>
        </p:spPr>
      </p:pic>
      <p:pic>
        <p:nvPicPr>
          <p:cNvPr id="12" name="Picture 11">
            <a:extLst>
              <a:ext uri="{FF2B5EF4-FFF2-40B4-BE49-F238E27FC236}">
                <a16:creationId xmlns:a16="http://schemas.microsoft.com/office/drawing/2014/main" id="{45283AD8-5BFB-4DAB-AB97-603C1B2392D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336250" y="4802920"/>
            <a:ext cx="2467097" cy="1602988"/>
          </a:xfrm>
          <a:prstGeom prst="rect">
            <a:avLst/>
          </a:prstGeom>
        </p:spPr>
      </p:pic>
      <p:pic>
        <p:nvPicPr>
          <p:cNvPr id="14" name="Picture 13">
            <a:extLst>
              <a:ext uri="{FF2B5EF4-FFF2-40B4-BE49-F238E27FC236}">
                <a16:creationId xmlns:a16="http://schemas.microsoft.com/office/drawing/2014/main" id="{FBCA7EDA-EF60-4280-9267-EC55F75F78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66" b="-1"/>
          <a:stretch/>
        </p:blipFill>
        <p:spPr>
          <a:xfrm>
            <a:off x="6336250" y="2932375"/>
            <a:ext cx="2467097" cy="1602988"/>
          </a:xfrm>
          <a:prstGeom prst="rect">
            <a:avLst/>
          </a:prstGeom>
        </p:spPr>
      </p:pic>
      <p:pic>
        <p:nvPicPr>
          <p:cNvPr id="5" name="Picture 4">
            <a:extLst>
              <a:ext uri="{FF2B5EF4-FFF2-40B4-BE49-F238E27FC236}">
                <a16:creationId xmlns:a16="http://schemas.microsoft.com/office/drawing/2014/main" id="{220E4576-D7D3-4361-9D7D-0B8898962A6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495054" y="2932375"/>
            <a:ext cx="2593982" cy="1602990"/>
          </a:xfrm>
          <a:prstGeom prst="rect">
            <a:avLst/>
          </a:prstGeom>
        </p:spPr>
      </p:pic>
    </p:spTree>
    <p:extLst>
      <p:ext uri="{BB962C8B-B14F-4D97-AF65-F5344CB8AC3E}">
        <p14:creationId xmlns:p14="http://schemas.microsoft.com/office/powerpoint/2010/main" val="153578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370133"/>
            <a:ext cx="9144000" cy="1143000"/>
          </a:xfrm>
        </p:spPr>
        <p:txBody>
          <a:bodyPr>
            <a:normAutofit/>
          </a:bodyPr>
          <a:lstStyle/>
          <a:p>
            <a:r>
              <a:rPr lang="en-GB" altLang="en-US" dirty="0">
                <a:latin typeface="Arial" charset="0"/>
                <a:cs typeface="Arial" charset="0"/>
              </a:rPr>
              <a:t>What have you learnt?</a:t>
            </a:r>
            <a:endParaRPr lang="en-US" altLang="en-US" dirty="0">
              <a:latin typeface="Arial" charset="0"/>
              <a:cs typeface="Arial" charset="0"/>
            </a:endParaRPr>
          </a:p>
        </p:txBody>
      </p:sp>
      <p:sp>
        <p:nvSpPr>
          <p:cNvPr id="24579" name="Rectangle 6"/>
          <p:cNvSpPr>
            <a:spLocks noChangeArrowheads="1"/>
          </p:cNvSpPr>
          <p:nvPr/>
        </p:nvSpPr>
        <p:spPr bwMode="auto">
          <a:xfrm>
            <a:off x="247693" y="2828017"/>
            <a:ext cx="3115369" cy="367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What do we mean by ‘climate change’?</a:t>
            </a:r>
          </a:p>
          <a:p>
            <a:pPr>
              <a:spcAft>
                <a:spcPts val="600"/>
              </a:spcAft>
            </a:pPr>
            <a:r>
              <a:rPr lang="en-GB" altLang="en-US" sz="2000" dirty="0">
                <a:latin typeface="Arial" charset="0"/>
                <a:cs typeface="Arial" charset="0"/>
              </a:rPr>
              <a:t>What human activities cause climate change?</a:t>
            </a:r>
          </a:p>
          <a:p>
            <a:pPr>
              <a:spcAft>
                <a:spcPts val="600"/>
              </a:spcAft>
            </a:pPr>
            <a:r>
              <a:rPr lang="en-GB" altLang="en-US" sz="2000" dirty="0">
                <a:latin typeface="Arial" charset="0"/>
                <a:cs typeface="Arial" charset="0"/>
              </a:rPr>
              <a:t>What effect does this have?</a:t>
            </a:r>
          </a:p>
          <a:p>
            <a:pPr>
              <a:spcAft>
                <a:spcPts val="600"/>
              </a:spcAft>
            </a:pPr>
            <a:r>
              <a:rPr lang="en-GB" altLang="en-US" sz="2000" dirty="0">
                <a:latin typeface="Arial" charset="0"/>
                <a:cs typeface="Arial" charset="0"/>
              </a:rPr>
              <a:t>Suggest some issues resulting from climate change.</a:t>
            </a:r>
          </a:p>
          <a:p>
            <a:pPr>
              <a:spcAft>
                <a:spcPts val="600"/>
              </a:spcAft>
            </a:pPr>
            <a:endParaRPr lang="en-GB" altLang="en-US" sz="2000" dirty="0">
              <a:latin typeface="Arial" charset="0"/>
              <a:cs typeface="Arial" charset="0"/>
            </a:endParaRPr>
          </a:p>
        </p:txBody>
      </p:sp>
      <p:pic>
        <p:nvPicPr>
          <p:cNvPr id="3" name="Picture 2">
            <a:extLst>
              <a:ext uri="{FF2B5EF4-FFF2-40B4-BE49-F238E27FC236}">
                <a16:creationId xmlns:a16="http://schemas.microsoft.com/office/drawing/2014/main" id="{6392277D-F544-4AF7-AFE2-122E0940ED1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74351" y="2828017"/>
            <a:ext cx="5469898" cy="3620959"/>
          </a:xfrm>
          <a:prstGeom prst="rect">
            <a:avLst/>
          </a:prstGeom>
        </p:spPr>
      </p:pic>
    </p:spTree>
    <p:extLst>
      <p:ext uri="{BB962C8B-B14F-4D97-AF65-F5344CB8AC3E}">
        <p14:creationId xmlns:p14="http://schemas.microsoft.com/office/powerpoint/2010/main" val="17695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358844"/>
            <a:ext cx="9144000" cy="1143000"/>
          </a:xfrm>
        </p:spPr>
        <p:txBody>
          <a:bodyPr>
            <a:normAutofit/>
          </a:bodyPr>
          <a:lstStyle/>
          <a:p>
            <a:r>
              <a:rPr lang="en-GB" altLang="en-US" dirty="0">
                <a:latin typeface="Arial" charset="0"/>
                <a:cs typeface="Arial" charset="0"/>
              </a:rPr>
              <a:t>What can we do?</a:t>
            </a:r>
            <a:endParaRPr lang="en-US" altLang="en-US" dirty="0">
              <a:latin typeface="Arial" charset="0"/>
              <a:cs typeface="Arial" charset="0"/>
            </a:endParaRPr>
          </a:p>
        </p:txBody>
      </p:sp>
      <p:sp>
        <p:nvSpPr>
          <p:cNvPr id="24579" name="Rectangle 6"/>
          <p:cNvSpPr>
            <a:spLocks noChangeArrowheads="1"/>
          </p:cNvSpPr>
          <p:nvPr/>
        </p:nvSpPr>
        <p:spPr bwMode="auto">
          <a:xfrm>
            <a:off x="292849" y="2997352"/>
            <a:ext cx="4877462" cy="367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Aft>
                <a:spcPts val="600"/>
              </a:spcAft>
            </a:pPr>
            <a:r>
              <a:rPr lang="en-GB" altLang="en-US" sz="2000" dirty="0">
                <a:latin typeface="Arial" charset="0"/>
                <a:cs typeface="Arial" charset="0"/>
              </a:rPr>
              <a:t>Pressurise governments to limit climate change. Everyone’s voice is important.</a:t>
            </a:r>
          </a:p>
          <a:p>
            <a:pPr>
              <a:spcAft>
                <a:spcPts val="600"/>
              </a:spcAft>
            </a:pPr>
            <a:r>
              <a:rPr lang="en-GB" altLang="en-US" sz="2000" dirty="0">
                <a:latin typeface="Arial" charset="0"/>
                <a:cs typeface="Arial" charset="0"/>
              </a:rPr>
              <a:t>How can individuals help reduce their impact on the environment?</a:t>
            </a:r>
          </a:p>
          <a:p>
            <a:pPr>
              <a:spcAft>
                <a:spcPts val="600"/>
              </a:spcAft>
            </a:pPr>
            <a:r>
              <a:rPr lang="en-GB" altLang="en-US" sz="2000" dirty="0">
                <a:latin typeface="Arial" charset="0"/>
                <a:cs typeface="Arial" charset="0"/>
              </a:rPr>
              <a:t>As climate activist Greta Thunberg says, ‘No-one is too small to make a difference’.</a:t>
            </a:r>
          </a:p>
          <a:p>
            <a:pPr>
              <a:spcAft>
                <a:spcPts val="600"/>
              </a:spcAft>
            </a:pPr>
            <a:endParaRPr lang="en-GB" altLang="en-US" sz="2000" dirty="0">
              <a:latin typeface="Arial" charset="0"/>
              <a:cs typeface="Arial" charset="0"/>
            </a:endParaRPr>
          </a:p>
        </p:txBody>
      </p:sp>
      <p:pic>
        <p:nvPicPr>
          <p:cNvPr id="7" name="Picture 6">
            <a:extLst>
              <a:ext uri="{FF2B5EF4-FFF2-40B4-BE49-F238E27FC236}">
                <a16:creationId xmlns:a16="http://schemas.microsoft.com/office/drawing/2014/main" id="{3FC1C702-E727-4502-AE36-973D6C681E8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554133" y="2592156"/>
            <a:ext cx="2849771" cy="3743135"/>
          </a:xfrm>
          <a:prstGeom prst="rect">
            <a:avLst/>
          </a:prstGeom>
        </p:spPr>
      </p:pic>
      <p:sp>
        <p:nvSpPr>
          <p:cNvPr id="5" name="Rectangle 4">
            <a:extLst>
              <a:ext uri="{FF2B5EF4-FFF2-40B4-BE49-F238E27FC236}">
                <a16:creationId xmlns:a16="http://schemas.microsoft.com/office/drawing/2014/main" id="{D0882B77-72EA-40B3-8D2E-44A154E9CA04}"/>
              </a:ext>
            </a:extLst>
          </p:cNvPr>
          <p:cNvSpPr/>
          <p:nvPr/>
        </p:nvSpPr>
        <p:spPr>
          <a:xfrm>
            <a:off x="2767746" y="6359953"/>
            <a:ext cx="3472416" cy="646331"/>
          </a:xfrm>
          <a:prstGeom prst="rect">
            <a:avLst/>
          </a:prstGeom>
        </p:spPr>
        <p:txBody>
          <a:bodyPr wrap="square">
            <a:spAutoFit/>
          </a:bodyPr>
          <a:lstStyle/>
          <a:p>
            <a:r>
              <a:rPr lang="en-GB" dirty="0"/>
              <a:t>Copyright © Caroline Alliston 2021 </a:t>
            </a:r>
          </a:p>
          <a:p>
            <a:r>
              <a:rPr lang="en-GB" dirty="0"/>
              <a:t> </a:t>
            </a:r>
          </a:p>
        </p:txBody>
      </p:sp>
    </p:spTree>
    <p:extLst>
      <p:ext uri="{BB962C8B-B14F-4D97-AF65-F5344CB8AC3E}">
        <p14:creationId xmlns:p14="http://schemas.microsoft.com/office/powerpoint/2010/main" val="104342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What effect do these activities have?</a:t>
            </a:r>
            <a:endParaRPr lang="en-GB" altLang="en-US" sz="3200" dirty="0">
              <a:latin typeface="Arial" charset="0"/>
              <a:cs typeface="Arial" charset="0"/>
            </a:endParaRPr>
          </a:p>
        </p:txBody>
      </p:sp>
      <p:sp>
        <p:nvSpPr>
          <p:cNvPr id="6" name="Rectangle 3">
            <a:extLst>
              <a:ext uri="{FF2B5EF4-FFF2-40B4-BE49-F238E27FC236}">
                <a16:creationId xmlns:a16="http://schemas.microsoft.com/office/drawing/2014/main" id="{E48665C0-3F7B-4707-9332-255EBBE93BCF}"/>
              </a:ext>
            </a:extLst>
          </p:cNvPr>
          <p:cNvSpPr txBox="1">
            <a:spLocks noChangeArrowheads="1"/>
          </p:cNvSpPr>
          <p:nvPr/>
        </p:nvSpPr>
        <p:spPr>
          <a:xfrm>
            <a:off x="284290" y="2912602"/>
            <a:ext cx="4287709"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Burning fossil fuels produces carbon dioxide and other pollutants.</a:t>
            </a:r>
          </a:p>
          <a:p>
            <a:pPr>
              <a:spcAft>
                <a:spcPts val="600"/>
              </a:spcAft>
            </a:pPr>
            <a:r>
              <a:rPr lang="en-GB" altLang="en-US" sz="2400" dirty="0">
                <a:latin typeface="Arial" charset="0"/>
                <a:cs typeface="Arial" charset="0"/>
              </a:rPr>
              <a:t>Deforestation reduces the planet’s ability to absorb carbon dioxide.</a:t>
            </a:r>
          </a:p>
          <a:p>
            <a:pPr>
              <a:spcAft>
                <a:spcPts val="600"/>
              </a:spcAft>
            </a:pPr>
            <a:r>
              <a:rPr lang="en-GB" altLang="en-US" sz="2400" dirty="0">
                <a:latin typeface="Arial" charset="0"/>
                <a:cs typeface="Arial" charset="0"/>
              </a:rPr>
              <a:t>Increasingly intensive agriculture produces methane and nitrous oxide.</a:t>
            </a:r>
          </a:p>
          <a:p>
            <a:pPr marL="0" indent="0">
              <a:spcAft>
                <a:spcPts val="600"/>
              </a:spcAft>
              <a:buFont typeface="Arial" panose="020B0604020202020204" pitchFamily="34" charset="0"/>
              <a:buNone/>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buFontTx/>
              <a:buNone/>
            </a:pPr>
            <a:endParaRPr lang="en-GB" altLang="en-US" dirty="0">
              <a:latin typeface="Arial" charset="0"/>
              <a:cs typeface="Arial" charset="0"/>
            </a:endParaRPr>
          </a:p>
        </p:txBody>
      </p:sp>
      <p:pic>
        <p:nvPicPr>
          <p:cNvPr id="3" name="Picture 2">
            <a:extLst>
              <a:ext uri="{FF2B5EF4-FFF2-40B4-BE49-F238E27FC236}">
                <a16:creationId xmlns:a16="http://schemas.microsoft.com/office/drawing/2014/main" id="{893A4762-0E3E-441A-A431-06725587537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572217" y="4779818"/>
            <a:ext cx="2941114" cy="1869338"/>
          </a:xfrm>
          <a:prstGeom prst="rect">
            <a:avLst/>
          </a:prstGeom>
        </p:spPr>
      </p:pic>
      <p:pic>
        <p:nvPicPr>
          <p:cNvPr id="4" name="Picture 3">
            <a:extLst>
              <a:ext uri="{FF2B5EF4-FFF2-40B4-BE49-F238E27FC236}">
                <a16:creationId xmlns:a16="http://schemas.microsoft.com/office/drawing/2014/main" id="{6BD4647E-8D10-4103-BF19-B0B256BAACD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80089" y="2651933"/>
            <a:ext cx="2939218" cy="1963329"/>
          </a:xfrm>
          <a:prstGeom prst="rect">
            <a:avLst/>
          </a:prstGeom>
        </p:spPr>
      </p:pic>
    </p:spTree>
    <p:extLst>
      <p:ext uri="{BB962C8B-B14F-4D97-AF65-F5344CB8AC3E}">
        <p14:creationId xmlns:p14="http://schemas.microsoft.com/office/powerpoint/2010/main" val="119152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How does this cause climate change?</a:t>
            </a:r>
            <a:endParaRPr lang="en-GB" altLang="en-US" sz="3200" dirty="0">
              <a:latin typeface="Arial" charset="0"/>
              <a:cs typeface="Arial" charset="0"/>
            </a:endParaRPr>
          </a:p>
        </p:txBody>
      </p:sp>
      <p:sp>
        <p:nvSpPr>
          <p:cNvPr id="6" name="Rectangle 3">
            <a:extLst>
              <a:ext uri="{FF2B5EF4-FFF2-40B4-BE49-F238E27FC236}">
                <a16:creationId xmlns:a16="http://schemas.microsoft.com/office/drawing/2014/main" id="{E48665C0-3F7B-4707-9332-255EBBE93BCF}"/>
              </a:ext>
            </a:extLst>
          </p:cNvPr>
          <p:cNvSpPr txBox="1">
            <a:spLocks noChangeArrowheads="1"/>
          </p:cNvSpPr>
          <p:nvPr/>
        </p:nvSpPr>
        <p:spPr>
          <a:xfrm>
            <a:off x="284290" y="2891820"/>
            <a:ext cx="3768165"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Carbon dioxide, methane and nitrous oxide are called ‘greenhouse gases’.</a:t>
            </a:r>
          </a:p>
          <a:p>
            <a:pPr>
              <a:spcAft>
                <a:spcPts val="600"/>
              </a:spcAft>
            </a:pPr>
            <a:r>
              <a:rPr lang="en-GB" altLang="en-US" sz="2400" dirty="0">
                <a:latin typeface="Arial" charset="0"/>
                <a:cs typeface="Arial" charset="0"/>
              </a:rPr>
              <a:t>When they accumulate in the atmosphere they absorb heat.</a:t>
            </a:r>
          </a:p>
          <a:p>
            <a:pPr>
              <a:spcAft>
                <a:spcPts val="600"/>
              </a:spcAft>
            </a:pPr>
            <a:r>
              <a:rPr lang="en-GB" altLang="en-US" sz="2400" dirty="0">
                <a:latin typeface="Arial" charset="0"/>
                <a:cs typeface="Arial" charset="0"/>
              </a:rPr>
              <a:t>This warms up the Earth.</a:t>
            </a:r>
          </a:p>
          <a:p>
            <a:pPr marL="0" indent="0">
              <a:spcAft>
                <a:spcPts val="600"/>
              </a:spcAft>
              <a:buFont typeface="Arial" panose="020B0604020202020204" pitchFamily="34" charset="0"/>
              <a:buNone/>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spcAft>
                <a:spcPts val="600"/>
              </a:spcAft>
            </a:pPr>
            <a:endParaRPr lang="en-GB" altLang="en-US" sz="2000" dirty="0">
              <a:latin typeface="Arial" charset="0"/>
              <a:cs typeface="Arial" charset="0"/>
            </a:endParaRPr>
          </a:p>
          <a:p>
            <a:pPr>
              <a:buFontTx/>
              <a:buNone/>
            </a:pPr>
            <a:endParaRPr lang="en-GB" altLang="en-US" dirty="0">
              <a:latin typeface="Arial" charset="0"/>
              <a:cs typeface="Arial" charset="0"/>
            </a:endParaRPr>
          </a:p>
        </p:txBody>
      </p:sp>
      <p:pic>
        <p:nvPicPr>
          <p:cNvPr id="3" name="Picture 2">
            <a:extLst>
              <a:ext uri="{FF2B5EF4-FFF2-40B4-BE49-F238E27FC236}">
                <a16:creationId xmlns:a16="http://schemas.microsoft.com/office/drawing/2014/main" id="{7BEEA341-FB47-4DAD-99A7-362599EC17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06982" y="2738710"/>
            <a:ext cx="5118982" cy="3632935"/>
          </a:xfrm>
          <a:prstGeom prst="rect">
            <a:avLst/>
          </a:prstGeom>
        </p:spPr>
      </p:pic>
    </p:spTree>
    <p:extLst>
      <p:ext uri="{BB962C8B-B14F-4D97-AF65-F5344CB8AC3E}">
        <p14:creationId xmlns:p14="http://schemas.microsoft.com/office/powerpoint/2010/main" val="114242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Why does this warm up the Earth?</a:t>
            </a:r>
            <a:endParaRPr lang="en-GB" altLang="en-US" sz="3200" dirty="0">
              <a:latin typeface="Arial" charset="0"/>
              <a:cs typeface="Arial" charset="0"/>
            </a:endParaRPr>
          </a:p>
        </p:txBody>
      </p:sp>
      <p:sp>
        <p:nvSpPr>
          <p:cNvPr id="6" name="Rectangle 3">
            <a:extLst>
              <a:ext uri="{FF2B5EF4-FFF2-40B4-BE49-F238E27FC236}">
                <a16:creationId xmlns:a16="http://schemas.microsoft.com/office/drawing/2014/main" id="{F808F32F-4972-48D0-9691-38AAB6D50FDE}"/>
              </a:ext>
            </a:extLst>
          </p:cNvPr>
          <p:cNvSpPr txBox="1">
            <a:spLocks noChangeArrowheads="1"/>
          </p:cNvSpPr>
          <p:nvPr/>
        </p:nvSpPr>
        <p:spPr>
          <a:xfrm>
            <a:off x="315463" y="2892718"/>
            <a:ext cx="3487609" cy="32698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Greenhouse gases in the atmosphere absorb solar radiation.</a:t>
            </a:r>
          </a:p>
          <a:p>
            <a:pPr>
              <a:spcAft>
                <a:spcPts val="600"/>
              </a:spcAft>
            </a:pPr>
            <a:r>
              <a:rPr lang="en-GB" altLang="en-US" sz="2400" dirty="0">
                <a:latin typeface="Arial" charset="0"/>
                <a:cs typeface="Arial" charset="0"/>
              </a:rPr>
              <a:t>They then re-emit it, warming the Earth.</a:t>
            </a:r>
          </a:p>
          <a:p>
            <a:pPr>
              <a:spcAft>
                <a:spcPts val="600"/>
              </a:spcAft>
            </a:pPr>
            <a:r>
              <a:rPr lang="en-GB" altLang="en-US" sz="2400" dirty="0">
                <a:latin typeface="Arial" charset="0"/>
                <a:cs typeface="Arial" charset="0"/>
              </a:rPr>
              <a:t>The more greenhouses gases there are the more warming takes place.</a:t>
            </a:r>
          </a:p>
          <a:p>
            <a:pPr>
              <a:buFontTx/>
              <a:buNone/>
            </a:pPr>
            <a:endParaRPr lang="en-GB" altLang="en-US" dirty="0">
              <a:latin typeface="Arial" charset="0"/>
              <a:cs typeface="Arial" charset="0"/>
            </a:endParaRPr>
          </a:p>
        </p:txBody>
      </p:sp>
      <p:pic>
        <p:nvPicPr>
          <p:cNvPr id="5" name="Picture 4">
            <a:extLst>
              <a:ext uri="{FF2B5EF4-FFF2-40B4-BE49-F238E27FC236}">
                <a16:creationId xmlns:a16="http://schemas.microsoft.com/office/drawing/2014/main" id="{034684B4-554A-4621-BF41-9AE51FF2E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01" y="2892718"/>
            <a:ext cx="4837925" cy="3454581"/>
          </a:xfrm>
          <a:prstGeom prst="rect">
            <a:avLst/>
          </a:prstGeom>
        </p:spPr>
      </p:pic>
    </p:spTree>
    <p:extLst>
      <p:ext uri="{BB962C8B-B14F-4D97-AF65-F5344CB8AC3E}">
        <p14:creationId xmlns:p14="http://schemas.microsoft.com/office/powerpoint/2010/main" val="356316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76615"/>
            <a:ext cx="9144000" cy="1143000"/>
          </a:xfrm>
        </p:spPr>
        <p:txBody>
          <a:bodyPr>
            <a:normAutofit/>
          </a:bodyPr>
          <a:lstStyle/>
          <a:p>
            <a:r>
              <a:rPr lang="en-GB" altLang="en-US" sz="4000" dirty="0">
                <a:latin typeface="Arial" charset="0"/>
                <a:cs typeface="Arial" charset="0"/>
              </a:rPr>
              <a:t>What problems does this cause? </a:t>
            </a:r>
            <a:endParaRPr lang="en-GB" altLang="en-US" sz="3200" dirty="0">
              <a:latin typeface="Arial" charset="0"/>
              <a:cs typeface="Arial" charset="0"/>
            </a:endParaRPr>
          </a:p>
        </p:txBody>
      </p:sp>
      <p:pic>
        <p:nvPicPr>
          <p:cNvPr id="8" name="Picture 7">
            <a:extLst>
              <a:ext uri="{FF2B5EF4-FFF2-40B4-BE49-F238E27FC236}">
                <a16:creationId xmlns:a16="http://schemas.microsoft.com/office/drawing/2014/main" id="{068E1A3B-DF4C-44F6-B7CD-5F83AC878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8"/>
          <a:stretch/>
        </p:blipFill>
        <p:spPr>
          <a:xfrm>
            <a:off x="272345" y="4639733"/>
            <a:ext cx="2902036" cy="1872203"/>
          </a:xfrm>
          <a:prstGeom prst="rect">
            <a:avLst/>
          </a:prstGeom>
        </p:spPr>
      </p:pic>
      <p:pic>
        <p:nvPicPr>
          <p:cNvPr id="9" name="Picture 8">
            <a:extLst>
              <a:ext uri="{FF2B5EF4-FFF2-40B4-BE49-F238E27FC236}">
                <a16:creationId xmlns:a16="http://schemas.microsoft.com/office/drawing/2014/main" id="{9B5FB76B-A2C7-4C01-B4C9-CBD4948BC8F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288367" y="4639733"/>
            <a:ext cx="2609843" cy="1880347"/>
          </a:xfrm>
          <a:prstGeom prst="rect">
            <a:avLst/>
          </a:prstGeom>
        </p:spPr>
      </p:pic>
      <p:pic>
        <p:nvPicPr>
          <p:cNvPr id="10" name="Picture 9">
            <a:extLst>
              <a:ext uri="{FF2B5EF4-FFF2-40B4-BE49-F238E27FC236}">
                <a16:creationId xmlns:a16="http://schemas.microsoft.com/office/drawing/2014/main" id="{5A1D9BFA-1C71-4819-B938-A2F175B4A11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72345" y="2656148"/>
            <a:ext cx="4378677" cy="1765430"/>
          </a:xfrm>
          <a:prstGeom prst="rect">
            <a:avLst/>
          </a:prstGeom>
        </p:spPr>
      </p:pic>
      <p:pic>
        <p:nvPicPr>
          <p:cNvPr id="11" name="Picture 10">
            <a:extLst>
              <a:ext uri="{FF2B5EF4-FFF2-40B4-BE49-F238E27FC236}">
                <a16:creationId xmlns:a16="http://schemas.microsoft.com/office/drawing/2014/main" id="{DDDC744F-7AC1-4CF5-894D-A5864C9A1BB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23528" y="4636258"/>
            <a:ext cx="2830945" cy="1880347"/>
          </a:xfrm>
          <a:prstGeom prst="rect">
            <a:avLst/>
          </a:prstGeom>
        </p:spPr>
      </p:pic>
      <p:pic>
        <p:nvPicPr>
          <p:cNvPr id="4" name="Picture 3">
            <a:extLst>
              <a:ext uri="{FF2B5EF4-FFF2-40B4-BE49-F238E27FC236}">
                <a16:creationId xmlns:a16="http://schemas.microsoft.com/office/drawing/2014/main" id="{E8D5C7BE-AE77-488E-A1B1-9410ECA74B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21957" y="2656148"/>
            <a:ext cx="3915214" cy="1769096"/>
          </a:xfrm>
          <a:prstGeom prst="rect">
            <a:avLst/>
          </a:prstGeom>
        </p:spPr>
      </p:pic>
    </p:spTree>
    <p:extLst>
      <p:ext uri="{BB962C8B-B14F-4D97-AF65-F5344CB8AC3E}">
        <p14:creationId xmlns:p14="http://schemas.microsoft.com/office/powerpoint/2010/main" val="132968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Warming sea</a:t>
            </a:r>
          </a:p>
        </p:txBody>
      </p:sp>
      <p:sp>
        <p:nvSpPr>
          <p:cNvPr id="9" name="Rectangle 3">
            <a:extLst>
              <a:ext uri="{FF2B5EF4-FFF2-40B4-BE49-F238E27FC236}">
                <a16:creationId xmlns:a16="http://schemas.microsoft.com/office/drawing/2014/main" id="{24857B79-5305-4B24-8C84-3871B1007062}"/>
              </a:ext>
            </a:extLst>
          </p:cNvPr>
          <p:cNvSpPr txBox="1">
            <a:spLocks noChangeArrowheads="1"/>
          </p:cNvSpPr>
          <p:nvPr/>
        </p:nvSpPr>
        <p:spPr>
          <a:xfrm>
            <a:off x="244778" y="2677843"/>
            <a:ext cx="3812375" cy="10615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Describe what happened in Experiment 1 (thermal expansion).</a:t>
            </a:r>
          </a:p>
          <a:p>
            <a:pPr>
              <a:spcAft>
                <a:spcPts val="600"/>
              </a:spcAft>
            </a:pPr>
            <a:r>
              <a:rPr lang="en-GB" altLang="en-US" sz="2400" dirty="0">
                <a:latin typeface="Arial" charset="0"/>
                <a:cs typeface="Arial" charset="0"/>
              </a:rPr>
              <a:t>What happens to a liquid’s volume when it is heated?</a:t>
            </a:r>
          </a:p>
          <a:p>
            <a:pPr>
              <a:spcAft>
                <a:spcPts val="600"/>
              </a:spcAft>
            </a:pPr>
            <a:r>
              <a:rPr lang="en-GB" altLang="en-US" sz="2400" dirty="0">
                <a:latin typeface="Arial" charset="0"/>
                <a:cs typeface="Arial" charset="0"/>
              </a:rPr>
              <a:t>How does this affect the sea level?</a:t>
            </a:r>
          </a:p>
          <a:p>
            <a:pPr>
              <a:spcAft>
                <a:spcPts val="600"/>
              </a:spcAft>
            </a:pPr>
            <a:r>
              <a:rPr lang="en-GB" altLang="en-US" sz="2400" dirty="0">
                <a:latin typeface="Arial" charset="0"/>
                <a:cs typeface="Arial" charset="0"/>
              </a:rPr>
              <a:t>What issue is shown in this photo?</a:t>
            </a:r>
          </a:p>
          <a:p>
            <a:pPr marL="0" indent="0">
              <a:spcAft>
                <a:spcPts val="600"/>
              </a:spcAft>
              <a:buNone/>
            </a:pPr>
            <a:endParaRPr lang="en-GB" altLang="en-US" sz="2400" dirty="0">
              <a:latin typeface="Arial" charset="0"/>
              <a:cs typeface="Arial" charset="0"/>
            </a:endParaRPr>
          </a:p>
          <a:p>
            <a:pPr marL="0" indent="0">
              <a:spcAft>
                <a:spcPts val="600"/>
              </a:spcAft>
              <a:buNone/>
            </a:pPr>
            <a:endParaRPr lang="en-GB" altLang="en-US" sz="2400" dirty="0">
              <a:latin typeface="Arial" charset="0"/>
              <a:cs typeface="Arial" charset="0"/>
            </a:endParaRPr>
          </a:p>
          <a:p>
            <a:pPr>
              <a:spcAft>
                <a:spcPts val="600"/>
              </a:spcAft>
            </a:pPr>
            <a:endParaRPr lang="en-GB" altLang="en-US" sz="2400" dirty="0">
              <a:latin typeface="Arial" charset="0"/>
              <a:cs typeface="Arial" charset="0"/>
            </a:endParaRPr>
          </a:p>
        </p:txBody>
      </p:sp>
      <p:pic>
        <p:nvPicPr>
          <p:cNvPr id="10" name="Picture 9">
            <a:extLst>
              <a:ext uri="{FF2B5EF4-FFF2-40B4-BE49-F238E27FC236}">
                <a16:creationId xmlns:a16="http://schemas.microsoft.com/office/drawing/2014/main" id="{5FEAE3C0-AA6D-44B7-86B7-3D62039873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49066" y="2924019"/>
            <a:ext cx="4568006" cy="3451508"/>
          </a:xfrm>
          <a:prstGeom prst="rect">
            <a:avLst/>
          </a:prstGeom>
        </p:spPr>
      </p:pic>
    </p:spTree>
    <p:extLst>
      <p:ext uri="{BB962C8B-B14F-4D97-AF65-F5344CB8AC3E}">
        <p14:creationId xmlns:p14="http://schemas.microsoft.com/office/powerpoint/2010/main" val="119792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351773"/>
            <a:ext cx="5972175" cy="1143000"/>
          </a:xfrm>
        </p:spPr>
        <p:txBody>
          <a:bodyPr>
            <a:normAutofit/>
          </a:bodyPr>
          <a:lstStyle/>
          <a:p>
            <a:r>
              <a:rPr lang="en-GB" altLang="en-US" sz="4000" dirty="0">
                <a:latin typeface="Arial" charset="0"/>
                <a:cs typeface="Arial" charset="0"/>
              </a:rPr>
              <a:t>Coral bleaching</a:t>
            </a:r>
          </a:p>
        </p:txBody>
      </p:sp>
      <p:pic>
        <p:nvPicPr>
          <p:cNvPr id="6" name="Picture 5">
            <a:extLst>
              <a:ext uri="{FF2B5EF4-FFF2-40B4-BE49-F238E27FC236}">
                <a16:creationId xmlns:a16="http://schemas.microsoft.com/office/drawing/2014/main" id="{95F06866-DBA0-4B18-98AB-9A5DEDF68B8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320877" y="4944620"/>
            <a:ext cx="3464322" cy="1557779"/>
          </a:xfrm>
          <a:prstGeom prst="rect">
            <a:avLst/>
          </a:prstGeom>
        </p:spPr>
      </p:pic>
      <p:pic>
        <p:nvPicPr>
          <p:cNvPr id="3" name="Picture 2">
            <a:extLst>
              <a:ext uri="{FF2B5EF4-FFF2-40B4-BE49-F238E27FC236}">
                <a16:creationId xmlns:a16="http://schemas.microsoft.com/office/drawing/2014/main" id="{9E092FEB-2CE4-4729-8624-0A262DC2718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3243" y="2801745"/>
            <a:ext cx="4631393" cy="3700655"/>
          </a:xfrm>
          <a:prstGeom prst="rect">
            <a:avLst/>
          </a:prstGeom>
        </p:spPr>
      </p:pic>
      <p:sp>
        <p:nvSpPr>
          <p:cNvPr id="8" name="Rectangle 3">
            <a:extLst>
              <a:ext uri="{FF2B5EF4-FFF2-40B4-BE49-F238E27FC236}">
                <a16:creationId xmlns:a16="http://schemas.microsoft.com/office/drawing/2014/main" id="{8F4403B0-986F-456C-BA59-4A05E313CB48}"/>
              </a:ext>
            </a:extLst>
          </p:cNvPr>
          <p:cNvSpPr txBox="1">
            <a:spLocks noChangeArrowheads="1"/>
          </p:cNvSpPr>
          <p:nvPr/>
        </p:nvSpPr>
        <p:spPr>
          <a:xfrm>
            <a:off x="5028457" y="2813931"/>
            <a:ext cx="4156083" cy="419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Coral reefs are homes to millions of fish.</a:t>
            </a:r>
          </a:p>
          <a:p>
            <a:pPr>
              <a:spcAft>
                <a:spcPts val="600"/>
              </a:spcAft>
            </a:pPr>
            <a:r>
              <a:rPr lang="en-GB" altLang="en-US" sz="2400" dirty="0">
                <a:latin typeface="Arial" charset="0"/>
                <a:cs typeface="Arial" charset="0"/>
              </a:rPr>
              <a:t>Rising water temperatures can cause coral to bleach and eventually die.</a:t>
            </a:r>
          </a:p>
        </p:txBody>
      </p:sp>
    </p:spTree>
    <p:extLst>
      <p:ext uri="{BB962C8B-B14F-4D97-AF65-F5344CB8AC3E}">
        <p14:creationId xmlns:p14="http://schemas.microsoft.com/office/powerpoint/2010/main" val="304082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2278" y="1351773"/>
            <a:ext cx="5972175" cy="1143000"/>
          </a:xfrm>
        </p:spPr>
        <p:txBody>
          <a:bodyPr>
            <a:normAutofit/>
          </a:bodyPr>
          <a:lstStyle/>
          <a:p>
            <a:r>
              <a:rPr lang="en-GB" altLang="en-US" sz="4000" dirty="0">
                <a:latin typeface="Arial" charset="0"/>
                <a:cs typeface="Arial" charset="0"/>
              </a:rPr>
              <a:t>Over-fishing</a:t>
            </a:r>
          </a:p>
        </p:txBody>
      </p:sp>
      <p:sp>
        <p:nvSpPr>
          <p:cNvPr id="8" name="Rectangle 3">
            <a:extLst>
              <a:ext uri="{FF2B5EF4-FFF2-40B4-BE49-F238E27FC236}">
                <a16:creationId xmlns:a16="http://schemas.microsoft.com/office/drawing/2014/main" id="{8F4403B0-986F-456C-BA59-4A05E313CB48}"/>
              </a:ext>
            </a:extLst>
          </p:cNvPr>
          <p:cNvSpPr txBox="1">
            <a:spLocks noChangeArrowheads="1"/>
          </p:cNvSpPr>
          <p:nvPr/>
        </p:nvSpPr>
        <p:spPr>
          <a:xfrm>
            <a:off x="5238044" y="2847798"/>
            <a:ext cx="3698138" cy="419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400" dirty="0">
                <a:latin typeface="Arial" charset="0"/>
                <a:cs typeface="Arial" charset="0"/>
              </a:rPr>
              <a:t>As well as climate change, over-fishing is causing a decline in fish populations.</a:t>
            </a:r>
          </a:p>
          <a:p>
            <a:pPr>
              <a:spcAft>
                <a:spcPts val="600"/>
              </a:spcAft>
            </a:pPr>
            <a:r>
              <a:rPr lang="en-GB" altLang="en-US" sz="2400" dirty="0">
                <a:latin typeface="Arial" charset="0"/>
                <a:cs typeface="Arial" charset="0"/>
              </a:rPr>
              <a:t>During commercial fishing, a lot of other creatures, such as dolphins and turtles, are also caught and killed accidentally.</a:t>
            </a:r>
          </a:p>
        </p:txBody>
      </p:sp>
      <p:pic>
        <p:nvPicPr>
          <p:cNvPr id="4" name="Picture 3">
            <a:extLst>
              <a:ext uri="{FF2B5EF4-FFF2-40B4-BE49-F238E27FC236}">
                <a16:creationId xmlns:a16="http://schemas.microsoft.com/office/drawing/2014/main" id="{5C8177DB-E4BA-46E0-B253-EFE94FDBF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33" y="2915532"/>
            <a:ext cx="4898289" cy="3302023"/>
          </a:xfrm>
          <a:prstGeom prst="rect">
            <a:avLst/>
          </a:prstGeom>
        </p:spPr>
      </p:pic>
    </p:spTree>
    <p:extLst>
      <p:ext uri="{BB962C8B-B14F-4D97-AF65-F5344CB8AC3E}">
        <p14:creationId xmlns:p14="http://schemas.microsoft.com/office/powerpoint/2010/main" val="3309029472"/>
      </p:ext>
    </p:extLst>
  </p:cSld>
  <p:clrMapOvr>
    <a:masterClrMapping/>
  </p:clrMapOvr>
</p:sld>
</file>

<file path=ppt/theme/theme1.xml><?xml version="1.0" encoding="utf-8"?>
<a:theme xmlns:a="http://schemas.openxmlformats.org/drawingml/2006/main" name="Fan Boats PowerPoint">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59444A8B-17F7-4116-93AB-A523848D557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2EA5D14B-1FFB-4F41-82E0-8C2FAEB4E1BB}"/>
    </a:ext>
  </a:extLst>
</a:theme>
</file>

<file path=ppt/theme/theme3.xml><?xml version="1.0" encoding="utf-8"?>
<a:theme xmlns:a="http://schemas.openxmlformats.org/drawingml/2006/main" name="Body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485EBDD6-FF75-42DF-99B1-2BFC2B2E0485}"/>
    </a:ext>
  </a:extLst>
</a:theme>
</file>

<file path=ppt/theme/theme4.xml><?xml version="1.0" encoding="utf-8"?>
<a:theme xmlns:a="http://schemas.openxmlformats.org/drawingml/2006/main" name="Image Slide - With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32B095F3-1CDD-4E35-B483-3D6DE6DEE4A0}"/>
    </a:ext>
  </a:extLst>
</a:theme>
</file>

<file path=ppt/theme/theme5.xml><?xml version="1.0" encoding="utf-8"?>
<a:theme xmlns:a="http://schemas.openxmlformats.org/drawingml/2006/main" name="Image Slide - No narrativ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1E38F2AD-584B-48D7-9B76-BD669FE53F18}"/>
    </a:ext>
  </a:extLst>
</a:theme>
</file>

<file path=ppt/theme/theme6.xml><?xml version="1.0" encoding="utf-8"?>
<a:theme xmlns:a="http://schemas.openxmlformats.org/drawingml/2006/main" name="Impact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CE81896E-3BF2-4D22-9B3F-C24E887228FE}"/>
    </a:ext>
  </a:extLst>
</a:theme>
</file>

<file path=ppt/theme/theme7.xml><?xml version="1.0" encoding="utf-8"?>
<a:theme xmlns:a="http://schemas.openxmlformats.org/drawingml/2006/main" name="Bullet points with circular imag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775DC516-8D31-4452-9DD9-7955214A1823}"/>
    </a:ext>
  </a:extLst>
</a:theme>
</file>

<file path=ppt/theme/theme8.xml><?xml version="1.0" encoding="utf-8"?>
<a:theme xmlns:a="http://schemas.openxmlformats.org/drawingml/2006/main" name="Web slide">
  <a:themeElements>
    <a:clrScheme name="TTS Template">
      <a:dk1>
        <a:srgbClr val="3A3838"/>
      </a:dk1>
      <a:lt1>
        <a:sysClr val="window" lastClr="FFFFFF"/>
      </a:lt1>
      <a:dk2>
        <a:srgbClr val="E53669"/>
      </a:dk2>
      <a:lt2>
        <a:srgbClr val="FFD63B"/>
      </a:lt2>
      <a:accent1>
        <a:srgbClr val="AC003A"/>
      </a:accent1>
      <a:accent2>
        <a:srgbClr val="30ACA3"/>
      </a:accent2>
      <a:accent3>
        <a:srgbClr val="6DAC2F"/>
      </a:accent3>
      <a:accent4>
        <a:srgbClr val="EF7B28"/>
      </a:accent4>
      <a:accent5>
        <a:srgbClr val="A086B7"/>
      </a:accent5>
      <a:accent6>
        <a:srgbClr val="0A59A4"/>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69ED42F1-C476-4AF4-92D2-894A61E750B1}" vid="{E2A318D6-3AA9-442A-8622-CF148FA86B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 Boats PowerPoint</Template>
  <TotalTime>40220</TotalTime>
  <Words>3182</Words>
  <Application>Microsoft Office PowerPoint</Application>
  <PresentationFormat>On-screen Show (4:3)</PresentationFormat>
  <Paragraphs>248</Paragraphs>
  <Slides>21</Slides>
  <Notes>21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21</vt:i4>
      </vt:variant>
    </vt:vector>
  </HeadingPairs>
  <TitlesOfParts>
    <vt:vector size="33" baseType="lpstr">
      <vt:lpstr>Arial</vt:lpstr>
      <vt:lpstr>Calibri</vt:lpstr>
      <vt:lpstr>Helvetica</vt:lpstr>
      <vt:lpstr>Times New Roman</vt:lpstr>
      <vt:lpstr>Fan Boats PowerPoint</vt:lpstr>
      <vt:lpstr>Body Slide - No narrative</vt:lpstr>
      <vt:lpstr>Body Slide - With narrative</vt:lpstr>
      <vt:lpstr>Image Slide - With narrative</vt:lpstr>
      <vt:lpstr>Image Slide - No narrative</vt:lpstr>
      <vt:lpstr>Impact Slide</vt:lpstr>
      <vt:lpstr>Bullet points with circular image</vt:lpstr>
      <vt:lpstr>Web slide</vt:lpstr>
      <vt:lpstr>What is climate change?</vt:lpstr>
      <vt:lpstr>Which human activities cause climate change?</vt:lpstr>
      <vt:lpstr>What effect do these activities have?</vt:lpstr>
      <vt:lpstr>How does this cause climate change?</vt:lpstr>
      <vt:lpstr>Why does this warm up the Earth?</vt:lpstr>
      <vt:lpstr>What problems does this cause? </vt:lpstr>
      <vt:lpstr>Warming sea</vt:lpstr>
      <vt:lpstr>Coral bleaching</vt:lpstr>
      <vt:lpstr>Over-fishing</vt:lpstr>
      <vt:lpstr>Melting ice</vt:lpstr>
      <vt:lpstr>Rising sea level</vt:lpstr>
      <vt:lpstr>Air pollution</vt:lpstr>
      <vt:lpstr>Ice melting more quickly</vt:lpstr>
      <vt:lpstr>The water cycle</vt:lpstr>
      <vt:lpstr>Acid rain</vt:lpstr>
      <vt:lpstr>Extreme weather</vt:lpstr>
      <vt:lpstr>Tornadoes</vt:lpstr>
      <vt:lpstr>Floods</vt:lpstr>
      <vt:lpstr>Drought</vt:lpstr>
      <vt:lpstr>What have you learnt?</vt:lpstr>
      <vt:lpstr>What can we do?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 Boats PowerPoint</dc:title>
  <dc:creator>Caroline</dc:creator>
  <cp:lastModifiedBy>Caroline Alliston</cp:lastModifiedBy>
  <cp:revision>536</cp:revision>
  <dcterms:created xsi:type="dcterms:W3CDTF">2017-08-02T06:34:02Z</dcterms:created>
  <dcterms:modified xsi:type="dcterms:W3CDTF">2021-08-29T17:36:52Z</dcterms:modified>
</cp:coreProperties>
</file>