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701" r:id="rId3"/>
    <p:sldMasterId id="2147483720" r:id="rId4"/>
    <p:sldMasterId id="2147483729" r:id="rId5"/>
    <p:sldMasterId id="2147483697" r:id="rId6"/>
    <p:sldMasterId id="2147483738" r:id="rId7"/>
    <p:sldMasterId id="2147483755" r:id="rId8"/>
  </p:sldMasterIdLst>
  <p:notesMasterIdLst>
    <p:notesMasterId r:id="rId26"/>
  </p:notesMasterIdLst>
  <p:handoutMasterIdLst>
    <p:handoutMasterId r:id="rId27"/>
  </p:handoutMasterIdLst>
  <p:sldIdLst>
    <p:sldId id="288" r:id="rId9"/>
    <p:sldId id="290" r:id="rId10"/>
    <p:sldId id="256" r:id="rId11"/>
    <p:sldId id="260" r:id="rId12"/>
    <p:sldId id="293" r:id="rId13"/>
    <p:sldId id="268" r:id="rId14"/>
    <p:sldId id="272" r:id="rId15"/>
    <p:sldId id="281" r:id="rId16"/>
    <p:sldId id="270" r:id="rId17"/>
    <p:sldId id="295" r:id="rId18"/>
    <p:sldId id="294" r:id="rId19"/>
    <p:sldId id="273" r:id="rId20"/>
    <p:sldId id="274" r:id="rId21"/>
    <p:sldId id="292" r:id="rId22"/>
    <p:sldId id="275" r:id="rId23"/>
    <p:sldId id="29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9"/>
    <a:srgbClr val="444242"/>
    <a:srgbClr val="EECCD8"/>
    <a:srgbClr val="CEDEED"/>
    <a:srgbClr val="1574C2"/>
    <a:srgbClr val="6C696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6808" autoAdjust="0"/>
  </p:normalViewPr>
  <p:slideViewPr>
    <p:cSldViewPr snapToGrid="0">
      <p:cViewPr varScale="1">
        <p:scale>
          <a:sx n="63" d="100"/>
          <a:sy n="63" d="100"/>
        </p:scale>
        <p:origin x="2304" y="53"/>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468B-6D6F-4C34-860D-7F5B473D5983}" type="datetimeFigureOut">
              <a:rPr lang="en-GB" smtClean="0"/>
              <a:t>16/12/2019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832FDC-EC34-4195-A98B-0AC118723143}" type="slidenum">
              <a:rPr lang="en-GB" smtClean="0"/>
              <a:t>‹#›</a:t>
            </a:fld>
            <a:endParaRPr lang="en-GB"/>
          </a:p>
        </p:txBody>
      </p:sp>
    </p:spTree>
    <p:extLst>
      <p:ext uri="{BB962C8B-B14F-4D97-AF65-F5344CB8AC3E}">
        <p14:creationId xmlns:p14="http://schemas.microsoft.com/office/powerpoint/2010/main" val="8283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FE942-CB5C-45E4-AC4A-B3AA901643F1}" type="datetimeFigureOut">
              <a:rPr lang="en-GB" smtClean="0"/>
              <a:t>16/12/2019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1B247-9ABE-4E5B-BAC9-09413BD9348E}" type="slidenum">
              <a:rPr lang="en-GB" smtClean="0"/>
              <a:t>‹#›</a:t>
            </a:fld>
            <a:endParaRPr lang="en-GB"/>
          </a:p>
        </p:txBody>
      </p:sp>
    </p:spTree>
    <p:extLst>
      <p:ext uri="{BB962C8B-B14F-4D97-AF65-F5344CB8AC3E}">
        <p14:creationId xmlns:p14="http://schemas.microsoft.com/office/powerpoint/2010/main" val="34664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1</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165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41C6BF-49C4-44AA-BA93-8B8A3E40A05E}" type="slidenum">
              <a:rPr lang="en-US" altLang="en-US" sz="1200" smtClean="0"/>
              <a:pPr/>
              <a:t>11</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balance the boat on the cylindrical pencil and adjust the position of the parts to get it roughly balanced.</a:t>
            </a:r>
          </a:p>
          <a:p>
            <a:r>
              <a:rPr lang="en-US" altLang="en-US" dirty="0"/>
              <a:t>You need to use a lot of polystyrene foam to support the heavy parts. Be careful not to make the base too small. It is advisable to use a triple layer of foam.</a:t>
            </a:r>
          </a:p>
          <a:p>
            <a:r>
              <a:rPr lang="en-US" altLang="en-US" dirty="0"/>
              <a:t>A streamlined boat has a hull shape designed to feel less resistance from the water as it travels. When you streamline your model you adjust the shape to help it pass through the water more easily, for example by making the front pointed.</a:t>
            </a:r>
          </a:p>
          <a:p>
            <a:r>
              <a:rPr lang="en-US" altLang="en-US" dirty="0"/>
              <a:t>You can add fins or similar to your boat to help it go straight. Don’t make them too deep so they get stuck on the bottom of the paddling pool.</a:t>
            </a:r>
          </a:p>
        </p:txBody>
      </p:sp>
    </p:spTree>
    <p:extLst>
      <p:ext uri="{BB962C8B-B14F-4D97-AF65-F5344CB8AC3E}">
        <p14:creationId xmlns:p14="http://schemas.microsoft.com/office/powerpoint/2010/main" val="373402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C7F29-91B0-43A5-B1CE-79EDA5284F8C}" type="slidenum">
              <a:rPr lang="en-US" altLang="en-US" sz="1200" smtClean="0"/>
              <a:pPr/>
              <a:t>12</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4560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15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16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batteries and crocodile leads are those used in module 2.</a:t>
            </a:r>
          </a:p>
          <a:p>
            <a:r>
              <a:rPr lang="en-US" altLang="en-US" dirty="0"/>
              <a:t>When comparing performance, remember that the boat will be significantly lighter without the solar panel, so the drag should be reduced because less of the boat hull is in the water.</a:t>
            </a:r>
          </a:p>
        </p:txBody>
      </p:sp>
    </p:spTree>
    <p:extLst>
      <p:ext uri="{BB962C8B-B14F-4D97-AF65-F5344CB8AC3E}">
        <p14:creationId xmlns:p14="http://schemas.microsoft.com/office/powerpoint/2010/main" val="48061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Roughly a quarter of our energy is used in transport.</a:t>
            </a:r>
          </a:p>
          <a:p>
            <a:r>
              <a:rPr lang="en-US" altLang="en-US" dirty="0"/>
              <a:t>About 90% of this comes from burning fossil fuels which causes climate change.</a:t>
            </a:r>
          </a:p>
          <a:p>
            <a:r>
              <a:rPr lang="en-US" altLang="en-US" dirty="0"/>
              <a:t>Gravity acts downwards.</a:t>
            </a:r>
          </a:p>
          <a:p>
            <a:r>
              <a:rPr lang="en-US" altLang="en-US" dirty="0" err="1"/>
              <a:t>Upthrust</a:t>
            </a:r>
            <a:r>
              <a:rPr lang="en-US" altLang="en-US" dirty="0"/>
              <a:t> from the water opposes this.</a:t>
            </a:r>
          </a:p>
          <a:p>
            <a:r>
              <a:rPr lang="en-US" altLang="en-US" dirty="0"/>
              <a:t>The fan pushes the air backwards, and the opposing force from the air acting on the fan pushes the boat forwards (propulsion).</a:t>
            </a:r>
          </a:p>
          <a:p>
            <a:r>
              <a:rPr lang="en-US" altLang="en-US" dirty="0"/>
              <a:t>The friction between the boat and the water acts to slow the boat down – this is called water resistance or drag. (This is far more than air resistance because water is much denser than air.)</a:t>
            </a:r>
          </a:p>
          <a:p>
            <a:r>
              <a:rPr lang="en-US" altLang="en-US" dirty="0"/>
              <a:t>Polystyrene foam sheet is very buoyant (floats well), doesn’t absorb water and is also easy to cut and join.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2</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9985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D20C3-45AF-4C84-8CE0-272D9D1D7D80}" type="slidenum">
              <a:rPr lang="en-US" altLang="en-US" sz="1200" smtClean="0"/>
              <a:pPr/>
              <a:t>5</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Don’t cut yourself or burn your fingers.</a:t>
            </a:r>
          </a:p>
          <a:p>
            <a:r>
              <a:rPr lang="en-US" altLang="en-US" dirty="0"/>
              <a:t>Use cool melt glue guns to avoid serious burns.</a:t>
            </a:r>
          </a:p>
          <a:p>
            <a:r>
              <a:rPr lang="en-US" altLang="en-US" dirty="0"/>
              <a:t>Don’t put the fan near your eye.</a:t>
            </a:r>
          </a:p>
          <a:p>
            <a:r>
              <a:rPr lang="en-US" altLang="en-US" dirty="0"/>
              <a:t>Don’t look directly at the sun as you could damage your eyes.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1B91A3-9E6E-4F3A-9AB5-798FEBEE3B50}" type="slidenum">
              <a:rPr lang="en-US" altLang="en-US" sz="1200" smtClean="0"/>
              <a:pPr/>
              <a:t>6</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8</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polystyrene foam sheet is very buoyant (i.e. it floats well) and does not absorb water.</a:t>
            </a:r>
          </a:p>
          <a:p>
            <a:r>
              <a:rPr lang="en-US" altLang="en-US" dirty="0"/>
              <a:t>It is also easy to cut with scissors and join the parts together with the glue gun.</a:t>
            </a:r>
          </a:p>
          <a:p>
            <a:r>
              <a:rPr lang="en-US" altLang="en-US" dirty="0"/>
              <a:t>Gravity pulls the boat down. </a:t>
            </a:r>
          </a:p>
          <a:p>
            <a:r>
              <a:rPr lang="en-US" altLang="en-US" dirty="0" err="1"/>
              <a:t>Upthrust</a:t>
            </a:r>
            <a:r>
              <a:rPr lang="en-US" altLang="en-US" dirty="0"/>
              <a:t> (provided by the water) pushes the boat up.</a:t>
            </a:r>
          </a:p>
          <a:p>
            <a:r>
              <a:rPr lang="en-US" altLang="en-US" dirty="0"/>
              <a:t>If the force pulling it down is bigger than the force pushing it up it will sink.</a:t>
            </a:r>
          </a:p>
          <a:p>
            <a:r>
              <a:rPr lang="en-US" altLang="en-US" dirty="0"/>
              <a:t>The friction acting between the boat and the water slows it down. This is water resistance or ‘drag’. </a:t>
            </a:r>
          </a:p>
          <a:p>
            <a:r>
              <a:rPr lang="en-US" altLang="en-US" dirty="0"/>
              <a:t>The fan pushes the air backwards; the opposing force of the air on the fan pushes the boat forwards.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10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 additional bar">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0" y="2564905"/>
            <a:ext cx="9144000" cy="4293096"/>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Tree>
    <p:extLst>
      <p:ext uri="{BB962C8B-B14F-4D97-AF65-F5344CB8AC3E}">
        <p14:creationId xmlns:p14="http://schemas.microsoft.com/office/powerpoint/2010/main" val="540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08688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28680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8391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84012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rgbClr val="6C696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131148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3769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687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4508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2649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2776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additional bar">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886075"/>
            <a:ext cx="9144000" cy="3971925"/>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
        <p:nvSpPr>
          <p:cNvPr id="7" name="Text Placeholder 6"/>
          <p:cNvSpPr>
            <a:spLocks noGrp="1"/>
          </p:cNvSpPr>
          <p:nvPr>
            <p:ph type="body" sz="quarter" idx="10"/>
          </p:nvPr>
        </p:nvSpPr>
        <p:spPr>
          <a:xfrm>
            <a:off x="0" y="2572165"/>
            <a:ext cx="9144000" cy="313932"/>
          </a:xfrm>
          <a:prstGeom prst="rect">
            <a:avLst/>
          </a:prstGeom>
          <a:solidFill>
            <a:schemeClr val="accent6">
              <a:alpha val="20000"/>
            </a:schemeClr>
          </a:solidFill>
        </p:spPr>
        <p:txBody>
          <a:bodyPr anchor="ctr">
            <a:noAutofit/>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266524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801517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1">
              <a:alpha val="2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177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444242">
              <a:alpha val="20000"/>
            </a:srgb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428007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4"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2735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81328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39367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61686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6346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38795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55397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D6BB84B5-06C3-4DFF-A5C6-568AA24A83DA}" type="slidenum">
              <a:rPr lang="en-GB" altLang="en-US"/>
              <a:pPr>
                <a:defRPr/>
              </a:pPr>
              <a:t>‹#›</a:t>
            </a:fld>
            <a:endParaRPr lang="en-GB" altLang="en-US"/>
          </a:p>
        </p:txBody>
      </p:sp>
    </p:spTree>
    <p:extLst>
      <p:ext uri="{BB962C8B-B14F-4D97-AF65-F5344CB8AC3E}">
        <p14:creationId xmlns:p14="http://schemas.microsoft.com/office/powerpoint/2010/main" val="69521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95308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4"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055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564477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8071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249152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36421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154320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7064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7995"/>
            <a:ext cx="9144000" cy="550858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9411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TS aqua">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69448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800" y="1700213"/>
            <a:ext cx="7772400" cy="4395787"/>
          </a:xfrm>
          <a:prstGeom prst="rect">
            <a:avLst/>
          </a:prstGeom>
        </p:spPr>
        <p:txBody>
          <a:bodyPr/>
          <a:lstStyle>
            <a:lvl1pPr>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7C0FB0C-6C86-47DF-83EC-A36B4F6E400B}" type="slidenum">
              <a:rPr lang="en-GB" altLang="en-US"/>
              <a:pPr>
                <a:defRPr/>
              </a:pPr>
              <a:t>‹#›</a:t>
            </a:fld>
            <a:endParaRPr lang="en-GB" altLang="en-US"/>
          </a:p>
        </p:txBody>
      </p:sp>
    </p:spTree>
    <p:extLst>
      <p:ext uri="{BB962C8B-B14F-4D97-AF65-F5344CB8AC3E}">
        <p14:creationId xmlns:p14="http://schemas.microsoft.com/office/powerpoint/2010/main" val="376780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S orange">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225949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pink">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wrap="square"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822223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TS leaf green">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1237915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TS lilac">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4289662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TS indigo">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943657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97668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4"/>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18664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tx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616169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3"/>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5784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5"/>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6206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497EE97-4F7A-4516-99AE-11F5D4C92958}" type="slidenum">
              <a:rPr lang="en-GB" altLang="en-US"/>
              <a:pPr>
                <a:defRPr/>
              </a:pPr>
              <a:t>‹#›</a:t>
            </a:fld>
            <a:endParaRPr lang="en-GB" altLang="en-US"/>
          </a:p>
        </p:txBody>
      </p:sp>
    </p:spTree>
    <p:extLst>
      <p:ext uri="{BB962C8B-B14F-4D97-AF65-F5344CB8AC3E}">
        <p14:creationId xmlns:p14="http://schemas.microsoft.com/office/powerpoint/2010/main" val="2690565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6"/>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CEDEED"/>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52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1"/>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09498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rgbClr val="44424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8164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346871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61537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2590516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17321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rgbClr val="8C7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1541326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0259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E9C1E4D-FB50-4DD4-B603-ADCC3FDF4F59}" type="slidenum">
              <a:rPr lang="en-GB" altLang="en-US"/>
              <a:pPr>
                <a:defRPr/>
              </a:pPr>
              <a:t>‹#›</a:t>
            </a:fld>
            <a:endParaRPr lang="en-GB" altLang="en-US"/>
          </a:p>
        </p:txBody>
      </p:sp>
    </p:spTree>
    <p:extLst>
      <p:ext uri="{BB962C8B-B14F-4D97-AF65-F5344CB8AC3E}">
        <p14:creationId xmlns:p14="http://schemas.microsoft.com/office/powerpoint/2010/main" val="256546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4" name="Rectangle 3"/>
          <p:cNvSpPr/>
          <p:nvPr userDrawn="1"/>
        </p:nvSpPr>
        <p:spPr>
          <a:xfrm>
            <a:off x="0" y="1371600"/>
            <a:ext cx="9144000" cy="304800"/>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371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70305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860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emf"/><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em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em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emf"/><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5.xml"/><Relationship Id="rId7"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TS logo Pantones 210714.ep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81400" y="295946"/>
            <a:ext cx="1905000" cy="999454"/>
          </a:xfrm>
          <a:prstGeom prst="rect">
            <a:avLst/>
          </a:prstGeom>
        </p:spPr>
      </p:pic>
      <p:sp>
        <p:nvSpPr>
          <p:cNvPr id="4" name="Rectangle 3"/>
          <p:cNvSpPr/>
          <p:nvPr/>
        </p:nvSpPr>
        <p:spPr>
          <a:xfrm>
            <a:off x="0" y="1574304"/>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Placeholder 1"/>
          <p:cNvSpPr>
            <a:spLocks noGrp="1"/>
          </p:cNvSpPr>
          <p:nvPr>
            <p:ph type="title"/>
          </p:nvPr>
        </p:nvSpPr>
        <p:spPr>
          <a:xfrm>
            <a:off x="0" y="1579627"/>
            <a:ext cx="9143999" cy="985277"/>
          </a:xfrm>
          <a:prstGeom prst="rect">
            <a:avLst/>
          </a:prstGeom>
        </p:spPr>
        <p:txBody>
          <a:bodyPr vert="horz" lIns="91440" tIns="45720" rIns="91440" bIns="45720" rtlCol="0" anchor="ctr">
            <a:normAutofit/>
          </a:bodyPr>
          <a:lstStyle/>
          <a:p>
            <a:r>
              <a:rPr lang="en-US" dirty="0"/>
              <a:t>Click to add text here</a:t>
            </a:r>
            <a:endParaRPr lang="en-GB" dirty="0"/>
          </a:p>
        </p:txBody>
      </p:sp>
    </p:spTree>
    <p:extLst>
      <p:ext uri="{BB962C8B-B14F-4D97-AF65-F5344CB8AC3E}">
        <p14:creationId xmlns:p14="http://schemas.microsoft.com/office/powerpoint/2010/main" val="2077570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62" r:id="rId3"/>
    <p:sldLayoutId id="2147483763" r:id="rId4"/>
    <p:sldLayoutId id="2147483764" r:id="rId5"/>
    <p:sldLayoutId id="2147483765" r:id="rId6"/>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300574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5" r:id="rId4"/>
    <p:sldLayoutId id="2147483706" r:id="rId5"/>
    <p:sldLayoutId id="2147483707" r:id="rId6"/>
    <p:sldLayoutId id="2147483708" r:id="rId7"/>
    <p:sldLayoutId id="2147483709"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3430835047"/>
      </p:ext>
    </p:extLst>
  </p:cSld>
  <p:clrMap bg1="lt1" tx1="dk1" bg2="lt2" tx2="dk2" accent1="accent1" accent2="accent2" accent3="accent3" accent4="accent4" accent5="accent5" accent6="accent6" hlink="hlink" folHlink="folHlink"/>
  <p:sldLayoutIdLst>
    <p:sldLayoutId id="2147483710" r:id="rId1"/>
    <p:sldLayoutId id="2147483702"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6259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140571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406545"/>
      </p:ext>
    </p:extLst>
  </p:cSld>
  <p:clrMap bg1="lt1" tx1="dk1" bg2="lt2" tx2="dk2" accent1="accent1" accent2="accent2" accent3="accent3" accent4="accent4" accent5="accent5" accent6="accent6" hlink="hlink" folHlink="folHlink"/>
  <p:sldLayoutIdLst>
    <p:sldLayoutId id="2147483719" r:id="rId1"/>
    <p:sldLayoutId id="2147483699" r:id="rId2"/>
    <p:sldLayoutId id="2147483698" r:id="rId3"/>
    <p:sldLayoutId id="2147483700"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85486511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4262366786"/>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761" r:id="rId6"/>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489505"/>
            <a:ext cx="9144000" cy="1143000"/>
          </a:xfrm>
        </p:spPr>
        <p:txBody>
          <a:bodyPr>
            <a:normAutofit/>
          </a:bodyPr>
          <a:lstStyle/>
          <a:p>
            <a:r>
              <a:rPr lang="en-GB" altLang="en-US" sz="4000" dirty="0">
                <a:latin typeface="Arial" charset="0"/>
                <a:cs typeface="Arial" charset="0"/>
              </a:rPr>
              <a:t>Renewable energy – Module 3</a:t>
            </a:r>
            <a:endParaRPr lang="en-GB" altLang="en-US" sz="3200" dirty="0">
              <a:latin typeface="Arial" charset="0"/>
              <a:cs typeface="Arial" charset="0"/>
            </a:endParaRPr>
          </a:p>
        </p:txBody>
      </p:sp>
      <p:sp>
        <p:nvSpPr>
          <p:cNvPr id="8195" name="Rectangle 3"/>
          <p:cNvSpPr>
            <a:spLocks noGrp="1" noChangeArrowheads="1"/>
          </p:cNvSpPr>
          <p:nvPr>
            <p:ph type="body" sz="half" idx="1"/>
          </p:nvPr>
        </p:nvSpPr>
        <p:spPr>
          <a:xfrm>
            <a:off x="309925" y="2936155"/>
            <a:ext cx="3097303" cy="3269852"/>
          </a:xfrm>
        </p:spPr>
        <p:txBody>
          <a:bodyPr/>
          <a:lstStyle/>
          <a:p>
            <a:pPr>
              <a:spcAft>
                <a:spcPts val="600"/>
              </a:spcAft>
            </a:pPr>
            <a:r>
              <a:rPr lang="en-GB" altLang="en-US" sz="2400" dirty="0">
                <a:latin typeface="Arial" charset="0"/>
                <a:cs typeface="Arial" charset="0"/>
              </a:rPr>
              <a:t>What energy do we use for transport?</a:t>
            </a:r>
          </a:p>
          <a:p>
            <a:pPr>
              <a:spcAft>
                <a:spcPts val="600"/>
              </a:spcAft>
            </a:pPr>
            <a:r>
              <a:rPr lang="en-GB" altLang="en-US" sz="2400" dirty="0">
                <a:latin typeface="Arial" charset="0"/>
                <a:cs typeface="Arial" charset="0"/>
              </a:rPr>
              <a:t>Could more of this be renewable energy?</a:t>
            </a:r>
          </a:p>
          <a:p>
            <a:pPr>
              <a:spcAft>
                <a:spcPts val="600"/>
              </a:spcAft>
            </a:pPr>
            <a:r>
              <a:rPr lang="en-GB" altLang="en-US" sz="2400" dirty="0">
                <a:latin typeface="Arial" charset="0"/>
                <a:cs typeface="Arial" charset="0"/>
              </a:rPr>
              <a:t>Make a solar powered electric boat</a:t>
            </a: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pic>
        <p:nvPicPr>
          <p:cNvPr id="4" name="Picture 3">
            <a:extLst>
              <a:ext uri="{FF2B5EF4-FFF2-40B4-BE49-F238E27FC236}">
                <a16:creationId xmlns:a16="http://schemas.microsoft.com/office/drawing/2014/main" id="{9D34CCE1-9C4E-4BD3-A077-1D879ACA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9599" y="2668722"/>
            <a:ext cx="4996346" cy="4015106"/>
          </a:xfrm>
          <a:prstGeom prst="rect">
            <a:avLst/>
          </a:prstGeom>
        </p:spPr>
      </p:pic>
    </p:spTree>
    <p:extLst>
      <p:ext uri="{BB962C8B-B14F-4D97-AF65-F5344CB8AC3E}">
        <p14:creationId xmlns:p14="http://schemas.microsoft.com/office/powerpoint/2010/main" val="359794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464663"/>
            <a:ext cx="5972175" cy="1143000"/>
          </a:xfrm>
        </p:spPr>
        <p:txBody>
          <a:bodyPr>
            <a:normAutofit/>
          </a:bodyPr>
          <a:lstStyle/>
          <a:p>
            <a:r>
              <a:rPr lang="en-GB" altLang="en-US" sz="4000" dirty="0">
                <a:latin typeface="Arial" charset="0"/>
                <a:cs typeface="Arial" charset="0"/>
              </a:rPr>
              <a:t>6. Prepare the fan</a:t>
            </a:r>
          </a:p>
        </p:txBody>
      </p:sp>
      <p:sp>
        <p:nvSpPr>
          <p:cNvPr id="12291" name="Rectangle 3"/>
          <p:cNvSpPr>
            <a:spLocks noGrp="1" noChangeArrowheads="1"/>
          </p:cNvSpPr>
          <p:nvPr>
            <p:ph type="body" sz="half" idx="1"/>
          </p:nvPr>
        </p:nvSpPr>
        <p:spPr>
          <a:xfrm>
            <a:off x="323849" y="2812301"/>
            <a:ext cx="6294664" cy="3779210"/>
          </a:xfrm>
        </p:spPr>
        <p:txBody>
          <a:bodyPr/>
          <a:lstStyle/>
          <a:p>
            <a:pPr>
              <a:spcBef>
                <a:spcPts val="600"/>
              </a:spcBef>
              <a:spcAft>
                <a:spcPts val="1200"/>
              </a:spcAft>
              <a:defRPr/>
            </a:pPr>
            <a:r>
              <a:rPr lang="en-GB" altLang="en-US" sz="2000" dirty="0">
                <a:latin typeface="Arial" charset="0"/>
                <a:cs typeface="Arial" charset="0"/>
              </a:rPr>
              <a:t>Carefully peel the motor stand off the base.</a:t>
            </a:r>
          </a:p>
          <a:p>
            <a:pPr>
              <a:spcBef>
                <a:spcPts val="600"/>
              </a:spcBef>
              <a:spcAft>
                <a:spcPts val="1200"/>
              </a:spcAft>
              <a:defRPr/>
            </a:pPr>
            <a:r>
              <a:rPr lang="en-GB" altLang="en-US" sz="2000" dirty="0">
                <a:latin typeface="Arial" charset="0"/>
                <a:cs typeface="Arial" charset="0"/>
              </a:rPr>
              <a:t>Keep the base for use in module 4.</a:t>
            </a:r>
          </a:p>
          <a:p>
            <a:pPr>
              <a:spcBef>
                <a:spcPts val="600"/>
              </a:spcBef>
              <a:spcAft>
                <a:spcPts val="1200"/>
              </a:spcAft>
              <a:defRPr/>
            </a:pPr>
            <a:r>
              <a:rPr lang="en-GB" altLang="en-US" sz="2000" dirty="0">
                <a:latin typeface="Arial" charset="0"/>
                <a:cs typeface="Arial" charset="0"/>
              </a:rPr>
              <a:t>Pull the motor pulley off the motor shaft and store it safely.</a:t>
            </a:r>
          </a:p>
          <a:p>
            <a:pPr>
              <a:spcBef>
                <a:spcPts val="600"/>
              </a:spcBef>
              <a:spcAft>
                <a:spcPts val="1200"/>
              </a:spcAft>
              <a:defRPr/>
            </a:pPr>
            <a:r>
              <a:rPr lang="en-GB" altLang="en-US" sz="2000" dirty="0">
                <a:latin typeface="Arial" charset="0"/>
                <a:cs typeface="Arial" charset="0"/>
              </a:rPr>
              <a:t>Replace it with the propeller.</a:t>
            </a:r>
          </a:p>
          <a:p>
            <a:pPr>
              <a:spcBef>
                <a:spcPts val="600"/>
              </a:spcBef>
              <a:spcAft>
                <a:spcPts val="1200"/>
              </a:spcAft>
              <a:defRPr/>
            </a:pPr>
            <a:r>
              <a:rPr lang="en-GB" altLang="en-US" sz="2000" dirty="0">
                <a:latin typeface="Arial" charset="0"/>
                <a:cs typeface="Arial" charset="0"/>
              </a:rPr>
              <a:t>Use the plastic spanner from the solar energy kit to loosen the nut slightly on the motor stand</a:t>
            </a:r>
          </a:p>
          <a:p>
            <a:pPr>
              <a:spcBef>
                <a:spcPts val="600"/>
              </a:spcBef>
              <a:spcAft>
                <a:spcPts val="1200"/>
              </a:spcAft>
              <a:defRPr/>
            </a:pPr>
            <a:r>
              <a:rPr lang="en-GB" altLang="en-US" sz="2000" dirty="0">
                <a:latin typeface="Arial" charset="0"/>
                <a:cs typeface="Arial" charset="0"/>
              </a:rPr>
              <a:t>Turn the motor so the shaft is horizontal and re-tighten the nut</a:t>
            </a:r>
          </a:p>
        </p:txBody>
      </p:sp>
      <p:pic>
        <p:nvPicPr>
          <p:cNvPr id="3" name="Picture 2">
            <a:extLst>
              <a:ext uri="{FF2B5EF4-FFF2-40B4-BE49-F238E27FC236}">
                <a16:creationId xmlns:a16="http://schemas.microsoft.com/office/drawing/2014/main" id="{422B009B-FCCE-4DBA-B55C-594509F2E0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18513" y="2742979"/>
            <a:ext cx="1929201" cy="3779210"/>
          </a:xfrm>
          <a:prstGeom prst="rect">
            <a:avLst/>
          </a:prstGeom>
        </p:spPr>
      </p:pic>
    </p:spTree>
    <p:extLst>
      <p:ext uri="{BB962C8B-B14F-4D97-AF65-F5344CB8AC3E}">
        <p14:creationId xmlns:p14="http://schemas.microsoft.com/office/powerpoint/2010/main" val="311311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507267"/>
            <a:ext cx="9143999" cy="1143000"/>
          </a:xfrm>
        </p:spPr>
        <p:txBody>
          <a:bodyPr>
            <a:normAutofit/>
          </a:bodyPr>
          <a:lstStyle/>
          <a:p>
            <a:r>
              <a:rPr lang="en-GB" altLang="en-US" sz="3200" dirty="0">
                <a:latin typeface="Arial" charset="0"/>
                <a:cs typeface="Arial" charset="0"/>
              </a:rPr>
              <a:t> </a:t>
            </a:r>
            <a:r>
              <a:rPr lang="en-GB" altLang="en-US" sz="4000" dirty="0">
                <a:latin typeface="Arial" charset="0"/>
                <a:cs typeface="Arial" charset="0"/>
              </a:rPr>
              <a:t>7.</a:t>
            </a:r>
            <a:r>
              <a:rPr lang="en-GB" altLang="en-US" sz="3200" dirty="0">
                <a:latin typeface="Arial" charset="0"/>
                <a:cs typeface="Arial" charset="0"/>
              </a:rPr>
              <a:t> </a:t>
            </a:r>
            <a:r>
              <a:rPr lang="en-GB" altLang="en-US" sz="4000" dirty="0">
                <a:latin typeface="Arial" charset="0"/>
                <a:cs typeface="Arial" charset="0"/>
              </a:rPr>
              <a:t>Design your boat</a:t>
            </a:r>
            <a:endParaRPr lang="en-US" altLang="en-US" sz="4000" dirty="0">
              <a:latin typeface="Arial" charset="0"/>
              <a:cs typeface="Arial" charset="0"/>
            </a:endParaRPr>
          </a:p>
        </p:txBody>
      </p:sp>
      <p:sp>
        <p:nvSpPr>
          <p:cNvPr id="21507" name="Rectangle 5"/>
          <p:cNvSpPr>
            <a:spLocks noGrp="1" noChangeArrowheads="1"/>
          </p:cNvSpPr>
          <p:nvPr>
            <p:ph type="body" sz="half" idx="1"/>
          </p:nvPr>
        </p:nvSpPr>
        <p:spPr>
          <a:xfrm>
            <a:off x="413441" y="3045850"/>
            <a:ext cx="8110073" cy="3378201"/>
          </a:xfrm>
        </p:spPr>
        <p:txBody>
          <a:bodyPr/>
          <a:lstStyle/>
          <a:p>
            <a:r>
              <a:rPr lang="en-GB" altLang="en-US" sz="2000" dirty="0">
                <a:latin typeface="Arial" charset="0"/>
                <a:cs typeface="Arial" charset="0"/>
              </a:rPr>
              <a:t>Think about where the parts will go</a:t>
            </a:r>
          </a:p>
          <a:p>
            <a:r>
              <a:rPr lang="en-GB" altLang="en-US" sz="2000" dirty="0">
                <a:latin typeface="Arial" charset="0"/>
                <a:cs typeface="Arial" charset="0"/>
              </a:rPr>
              <a:t>How will you make sure the boat is balanced?</a:t>
            </a:r>
          </a:p>
          <a:p>
            <a:r>
              <a:rPr lang="en-GB" altLang="en-US" sz="2000" dirty="0">
                <a:latin typeface="Arial" charset="0"/>
                <a:cs typeface="Arial" charset="0"/>
              </a:rPr>
              <a:t>The solar panel is very heavy – how will you stop the boat sinking?</a:t>
            </a:r>
          </a:p>
          <a:p>
            <a:r>
              <a:rPr lang="en-GB" altLang="en-US" sz="2000" dirty="0">
                <a:latin typeface="Arial" charset="0"/>
                <a:cs typeface="Arial" charset="0"/>
              </a:rPr>
              <a:t>What is streamlining?</a:t>
            </a:r>
          </a:p>
          <a:p>
            <a:r>
              <a:rPr lang="en-GB" altLang="en-US" sz="2000" dirty="0">
                <a:latin typeface="Arial" charset="0"/>
                <a:cs typeface="Arial" charset="0"/>
              </a:rPr>
              <a:t>How could you get the boat to go in a straight line?</a:t>
            </a:r>
          </a:p>
          <a:p>
            <a:r>
              <a:rPr lang="en-GB" altLang="en-US" sz="2000" dirty="0">
                <a:latin typeface="Arial" charset="0"/>
                <a:cs typeface="Arial" charset="0"/>
              </a:rPr>
              <a:t>Where will your passengers go?</a:t>
            </a:r>
          </a:p>
          <a:p>
            <a:r>
              <a:rPr lang="en-GB" altLang="en-US" sz="2000" dirty="0">
                <a:latin typeface="Arial" charset="0"/>
                <a:cs typeface="Arial" charset="0"/>
              </a:rPr>
              <a:t>Sketch a design for your boat</a:t>
            </a:r>
          </a:p>
        </p:txBody>
      </p:sp>
    </p:spTree>
    <p:extLst>
      <p:ext uri="{BB962C8B-B14F-4D97-AF65-F5344CB8AC3E}">
        <p14:creationId xmlns:p14="http://schemas.microsoft.com/office/powerpoint/2010/main" val="448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482553"/>
            <a:ext cx="9143999" cy="1143000"/>
          </a:xfrm>
        </p:spPr>
        <p:txBody>
          <a:bodyPr>
            <a:normAutofit/>
          </a:bodyPr>
          <a:lstStyle/>
          <a:p>
            <a:r>
              <a:rPr lang="en-GB" altLang="en-US" sz="4000" dirty="0">
                <a:latin typeface="Arial" charset="0"/>
                <a:cs typeface="Arial" charset="0"/>
              </a:rPr>
              <a:t>8. Construct your boat</a:t>
            </a:r>
          </a:p>
        </p:txBody>
      </p:sp>
      <p:sp>
        <p:nvSpPr>
          <p:cNvPr id="7" name="Rectangle 3"/>
          <p:cNvSpPr txBox="1">
            <a:spLocks noChangeArrowheads="1"/>
          </p:cNvSpPr>
          <p:nvPr/>
        </p:nvSpPr>
        <p:spPr>
          <a:xfrm>
            <a:off x="482085" y="2849679"/>
            <a:ext cx="4220544" cy="3549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Use the ruler and felt tip pen to mark out the parts for your boat base.</a:t>
            </a:r>
          </a:p>
          <a:p>
            <a:r>
              <a:rPr lang="en-GB" altLang="en-US" sz="2000" dirty="0">
                <a:latin typeface="Arial" charset="0"/>
                <a:cs typeface="Arial" charset="0"/>
              </a:rPr>
              <a:t>Check with an adult that your design looks feasible before you cut out the parts. </a:t>
            </a:r>
          </a:p>
          <a:p>
            <a:r>
              <a:rPr lang="en-GB" altLang="en-US" sz="2000" dirty="0">
                <a:latin typeface="Arial" charset="0"/>
                <a:cs typeface="Arial" charset="0"/>
              </a:rPr>
              <a:t>Glue the parts together.</a:t>
            </a:r>
          </a:p>
          <a:p>
            <a:r>
              <a:rPr lang="en-GB" altLang="en-US" sz="2000" dirty="0">
                <a:latin typeface="Arial" charset="0"/>
                <a:cs typeface="Arial" charset="0"/>
              </a:rPr>
              <a:t>Place the boat base on the cylindrical pencil. Adjust the position of the solar panel and fan to get the boat roughly balanced</a:t>
            </a:r>
            <a:endParaRPr lang="en-GB" altLang="en-US" sz="2400" dirty="0"/>
          </a:p>
        </p:txBody>
      </p:sp>
      <p:pic>
        <p:nvPicPr>
          <p:cNvPr id="10" name="Picture 9">
            <a:extLst>
              <a:ext uri="{FF2B5EF4-FFF2-40B4-BE49-F238E27FC236}">
                <a16:creationId xmlns:a16="http://schemas.microsoft.com/office/drawing/2014/main" id="{72F3597B-A610-4B11-899D-8861BD695A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8186" y="3429000"/>
            <a:ext cx="3528490" cy="2416748"/>
          </a:xfrm>
          <a:prstGeom prst="rect">
            <a:avLst/>
          </a:prstGeom>
        </p:spPr>
      </p:pic>
    </p:spTree>
    <p:extLst>
      <p:ext uri="{BB962C8B-B14F-4D97-AF65-F5344CB8AC3E}">
        <p14:creationId xmlns:p14="http://schemas.microsoft.com/office/powerpoint/2010/main" val="314270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99735"/>
            <a:ext cx="9144000" cy="1143000"/>
          </a:xfrm>
        </p:spPr>
        <p:txBody>
          <a:bodyPr>
            <a:normAutofit/>
          </a:bodyPr>
          <a:lstStyle/>
          <a:p>
            <a:r>
              <a:rPr lang="en-GB" altLang="en-US" dirty="0">
                <a:latin typeface="Arial" charset="0"/>
                <a:cs typeface="Arial" charset="0"/>
              </a:rPr>
              <a:t>9. Mount the solar panel and fan</a:t>
            </a:r>
            <a:endParaRPr lang="en-US" altLang="en-US" dirty="0">
              <a:latin typeface="Arial" charset="0"/>
              <a:cs typeface="Arial" charset="0"/>
            </a:endParaRPr>
          </a:p>
        </p:txBody>
      </p:sp>
      <p:sp>
        <p:nvSpPr>
          <p:cNvPr id="4" name="Rectangle 3">
            <a:extLst>
              <a:ext uri="{FF2B5EF4-FFF2-40B4-BE49-F238E27FC236}">
                <a16:creationId xmlns:a16="http://schemas.microsoft.com/office/drawing/2014/main" id="{1A01AF6D-6134-4B80-904C-DFEA3D50E010}"/>
              </a:ext>
            </a:extLst>
          </p:cNvPr>
          <p:cNvSpPr txBox="1">
            <a:spLocks noChangeArrowheads="1"/>
          </p:cNvSpPr>
          <p:nvPr/>
        </p:nvSpPr>
        <p:spPr>
          <a:xfrm>
            <a:off x="405881" y="2904106"/>
            <a:ext cx="4422213" cy="1638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Work out how to mount your solar panel</a:t>
            </a:r>
          </a:p>
          <a:p>
            <a:r>
              <a:rPr lang="en-GB" altLang="en-US" sz="2000" dirty="0">
                <a:latin typeface="Arial" charset="0"/>
                <a:cs typeface="Arial" charset="0"/>
              </a:rPr>
              <a:t>It will work best if it is at right angles to the sun</a:t>
            </a:r>
          </a:p>
          <a:p>
            <a:r>
              <a:rPr lang="en-GB" altLang="en-US" sz="2000" dirty="0">
                <a:latin typeface="Arial" charset="0"/>
                <a:cs typeface="Arial" charset="0"/>
              </a:rPr>
              <a:t>You can use the angle you measured in module 1 or you can assume a default angle of 30°</a:t>
            </a:r>
          </a:p>
          <a:p>
            <a:r>
              <a:rPr lang="en-GB" altLang="en-US" sz="2000" dirty="0">
                <a:latin typeface="Arial" charset="0"/>
                <a:cs typeface="Arial" charset="0"/>
              </a:rPr>
              <a:t>Glue the fan stand and solar panel on so they don’t fall in the water</a:t>
            </a:r>
          </a:p>
        </p:txBody>
      </p:sp>
      <p:pic>
        <p:nvPicPr>
          <p:cNvPr id="3" name="Picture 2">
            <a:extLst>
              <a:ext uri="{FF2B5EF4-FFF2-40B4-BE49-F238E27FC236}">
                <a16:creationId xmlns:a16="http://schemas.microsoft.com/office/drawing/2014/main" id="{FFDEF709-3916-4271-B222-CFDFA34AE8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1008" y="2958536"/>
            <a:ext cx="3910025" cy="2762963"/>
          </a:xfrm>
          <a:prstGeom prst="rect">
            <a:avLst/>
          </a:prstGeom>
        </p:spPr>
      </p:pic>
      <p:sp>
        <p:nvSpPr>
          <p:cNvPr id="7" name="Rectangle 3">
            <a:extLst>
              <a:ext uri="{FF2B5EF4-FFF2-40B4-BE49-F238E27FC236}">
                <a16:creationId xmlns:a16="http://schemas.microsoft.com/office/drawing/2014/main" id="{EC05D936-F8AB-4C17-9BB1-99EB7CAF1848}"/>
              </a:ext>
            </a:extLst>
          </p:cNvPr>
          <p:cNvSpPr txBox="1">
            <a:spLocks noChangeArrowheads="1"/>
          </p:cNvSpPr>
          <p:nvPr/>
        </p:nvSpPr>
        <p:spPr>
          <a:xfrm>
            <a:off x="405881" y="5928440"/>
            <a:ext cx="8120246" cy="689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Don’t put too much glue on the solar panel as you can damage it, and you will need to peel it off the boat to use in module 4</a:t>
            </a:r>
          </a:p>
        </p:txBody>
      </p:sp>
    </p:spTree>
    <p:extLst>
      <p:ext uri="{BB962C8B-B14F-4D97-AF65-F5344CB8AC3E}">
        <p14:creationId xmlns:p14="http://schemas.microsoft.com/office/powerpoint/2010/main" val="41939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82084" y="1499735"/>
            <a:ext cx="8179832" cy="1143000"/>
          </a:xfrm>
        </p:spPr>
        <p:txBody>
          <a:bodyPr>
            <a:normAutofit/>
          </a:bodyPr>
          <a:lstStyle/>
          <a:p>
            <a:r>
              <a:rPr lang="en-GB" altLang="en-US" dirty="0">
                <a:latin typeface="Arial" charset="0"/>
                <a:cs typeface="Arial" charset="0"/>
              </a:rPr>
              <a:t>10. Try out the boat</a:t>
            </a:r>
            <a:endParaRPr lang="en-US" altLang="en-US" dirty="0">
              <a:latin typeface="Arial" charset="0"/>
              <a:cs typeface="Arial" charset="0"/>
            </a:endParaRPr>
          </a:p>
        </p:txBody>
      </p:sp>
      <p:sp>
        <p:nvSpPr>
          <p:cNvPr id="4" name="Rectangle 3">
            <a:extLst>
              <a:ext uri="{FF2B5EF4-FFF2-40B4-BE49-F238E27FC236}">
                <a16:creationId xmlns:a16="http://schemas.microsoft.com/office/drawing/2014/main" id="{1A01AF6D-6134-4B80-904C-DFEA3D50E010}"/>
              </a:ext>
            </a:extLst>
          </p:cNvPr>
          <p:cNvSpPr txBox="1">
            <a:spLocks noChangeArrowheads="1"/>
          </p:cNvSpPr>
          <p:nvPr/>
        </p:nvSpPr>
        <p:spPr>
          <a:xfrm>
            <a:off x="482083" y="2904106"/>
            <a:ext cx="3469431" cy="1638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Place the boat in the water tray or paddling pool</a:t>
            </a:r>
          </a:p>
          <a:p>
            <a:r>
              <a:rPr lang="en-GB" altLang="en-US" sz="2000" dirty="0">
                <a:latin typeface="Arial" charset="0"/>
                <a:cs typeface="Arial" charset="0"/>
              </a:rPr>
              <a:t>Hold on to it until you are sure it floats!</a:t>
            </a:r>
          </a:p>
          <a:p>
            <a:r>
              <a:rPr lang="en-GB" altLang="en-US" sz="2000" dirty="0">
                <a:latin typeface="Arial" charset="0"/>
                <a:cs typeface="Arial" charset="0"/>
              </a:rPr>
              <a:t>Try out the boat with the solar panel facing the sun</a:t>
            </a:r>
          </a:p>
          <a:p>
            <a:r>
              <a:rPr lang="en-GB" altLang="en-US" sz="2000" dirty="0">
                <a:latin typeface="Arial" charset="0"/>
                <a:cs typeface="Arial" charset="0"/>
              </a:rPr>
              <a:t>Does it meet your design criteria?</a:t>
            </a:r>
          </a:p>
          <a:p>
            <a:r>
              <a:rPr lang="en-GB" altLang="en-US" sz="2000" dirty="0">
                <a:latin typeface="Arial" charset="0"/>
                <a:cs typeface="Arial" charset="0"/>
              </a:rPr>
              <a:t>Do you need to make any improvements?</a:t>
            </a:r>
          </a:p>
        </p:txBody>
      </p:sp>
      <p:pic>
        <p:nvPicPr>
          <p:cNvPr id="3" name="Picture 2">
            <a:extLst>
              <a:ext uri="{FF2B5EF4-FFF2-40B4-BE49-F238E27FC236}">
                <a16:creationId xmlns:a16="http://schemas.microsoft.com/office/drawing/2014/main" id="{9302C8BA-A1A4-4B7F-9786-FD68C9FB3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84320" y="3284702"/>
            <a:ext cx="4722222" cy="2767869"/>
          </a:xfrm>
          <a:prstGeom prst="rect">
            <a:avLst/>
          </a:prstGeom>
        </p:spPr>
      </p:pic>
    </p:spTree>
    <p:extLst>
      <p:ext uri="{BB962C8B-B14F-4D97-AF65-F5344CB8AC3E}">
        <p14:creationId xmlns:p14="http://schemas.microsoft.com/office/powerpoint/2010/main" val="30116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39468"/>
            <a:ext cx="9144000" cy="1143000"/>
          </a:xfrm>
        </p:spPr>
        <p:txBody>
          <a:bodyPr>
            <a:normAutofit/>
          </a:bodyPr>
          <a:lstStyle/>
          <a:p>
            <a:r>
              <a:rPr lang="en-GB" altLang="en-US" dirty="0">
                <a:latin typeface="Arial" charset="0"/>
                <a:cs typeface="Arial" charset="0"/>
              </a:rPr>
              <a:t>11. Compare the boats’ performance </a:t>
            </a:r>
            <a:endParaRPr lang="en-US" altLang="en-US" dirty="0">
              <a:latin typeface="Arial" charset="0"/>
              <a:cs typeface="Arial" charset="0"/>
            </a:endParaRPr>
          </a:p>
        </p:txBody>
      </p:sp>
      <p:sp>
        <p:nvSpPr>
          <p:cNvPr id="24579" name="Rectangle 6"/>
          <p:cNvSpPr>
            <a:spLocks noChangeArrowheads="1"/>
          </p:cNvSpPr>
          <p:nvPr/>
        </p:nvSpPr>
        <p:spPr bwMode="auto">
          <a:xfrm>
            <a:off x="292850" y="2940907"/>
            <a:ext cx="4035310" cy="28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Time how long it takes for each boat to travel the length of the    paddling pool</a:t>
            </a:r>
          </a:p>
          <a:p>
            <a:pPr>
              <a:spcAft>
                <a:spcPts val="600"/>
              </a:spcAft>
            </a:pPr>
            <a:r>
              <a:rPr lang="en-GB" altLang="en-US" sz="2000" dirty="0">
                <a:latin typeface="Arial" charset="0"/>
                <a:cs typeface="Arial" charset="0"/>
              </a:rPr>
              <a:t>Compare the times</a:t>
            </a:r>
          </a:p>
          <a:p>
            <a:pPr>
              <a:spcAft>
                <a:spcPts val="600"/>
              </a:spcAft>
            </a:pPr>
            <a:r>
              <a:rPr lang="en-GB" altLang="en-US" sz="2000" dirty="0">
                <a:latin typeface="Arial" charset="0"/>
                <a:cs typeface="Arial" charset="0"/>
              </a:rPr>
              <a:t>Measure the distance travelled</a:t>
            </a:r>
          </a:p>
          <a:p>
            <a:pPr>
              <a:spcAft>
                <a:spcPts val="600"/>
              </a:spcAft>
            </a:pPr>
            <a:r>
              <a:rPr lang="en-GB" altLang="en-US" sz="2000" dirty="0">
                <a:latin typeface="Arial" charset="0"/>
                <a:cs typeface="Arial" charset="0"/>
              </a:rPr>
              <a:t>Divide the distance travelled by the time taken to work out the average speed</a:t>
            </a:r>
          </a:p>
          <a:p>
            <a:pPr>
              <a:spcAft>
                <a:spcPts val="600"/>
              </a:spcAft>
            </a:pPr>
            <a:r>
              <a:rPr lang="en-GB" altLang="en-US" sz="2000" dirty="0">
                <a:latin typeface="Arial" charset="0"/>
                <a:cs typeface="Arial" charset="0"/>
              </a:rPr>
              <a:t>Which boat goes fastest?</a:t>
            </a:r>
          </a:p>
        </p:txBody>
      </p:sp>
      <p:pic>
        <p:nvPicPr>
          <p:cNvPr id="3" name="Picture 2">
            <a:extLst>
              <a:ext uri="{FF2B5EF4-FFF2-40B4-BE49-F238E27FC236}">
                <a16:creationId xmlns:a16="http://schemas.microsoft.com/office/drawing/2014/main" id="{056D361E-F203-49AB-AA7C-0F144474DB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16" b="3839"/>
          <a:stretch/>
        </p:blipFill>
        <p:spPr>
          <a:xfrm>
            <a:off x="4572000" y="3842287"/>
            <a:ext cx="3991786" cy="2534129"/>
          </a:xfrm>
          <a:prstGeom prst="rect">
            <a:avLst/>
          </a:prstGeom>
        </p:spPr>
      </p:pic>
      <p:pic>
        <p:nvPicPr>
          <p:cNvPr id="4" name="Picture 3">
            <a:extLst>
              <a:ext uri="{FF2B5EF4-FFF2-40B4-BE49-F238E27FC236}">
                <a16:creationId xmlns:a16="http://schemas.microsoft.com/office/drawing/2014/main" id="{885E12CA-7991-4227-B525-1B4860697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104" y="2659643"/>
            <a:ext cx="1772842" cy="1129319"/>
          </a:xfrm>
          <a:prstGeom prst="rect">
            <a:avLst/>
          </a:prstGeom>
        </p:spPr>
      </p:pic>
      <p:pic>
        <p:nvPicPr>
          <p:cNvPr id="8" name="Picture 7">
            <a:extLst>
              <a:ext uri="{FF2B5EF4-FFF2-40B4-BE49-F238E27FC236}">
                <a16:creationId xmlns:a16="http://schemas.microsoft.com/office/drawing/2014/main" id="{5AFB7F5A-2F6B-4DF3-8809-413C51120C7E}"/>
              </a:ext>
            </a:extLst>
          </p:cNvPr>
          <p:cNvPicPr>
            <a:picLocks noChangeAspect="1"/>
          </p:cNvPicPr>
          <p:nvPr/>
        </p:nvPicPr>
        <p:blipFill rotWithShape="1">
          <a:blip r:embed="rId5">
            <a:extLst>
              <a:ext uri="{28A0092B-C50C-407E-A947-70E740481C1C}">
                <a14:useLocalDpi xmlns:a14="http://schemas.microsoft.com/office/drawing/2010/main" val="0"/>
              </a:ext>
            </a:extLst>
          </a:blip>
          <a:srcRect b="13814"/>
          <a:stretch/>
        </p:blipFill>
        <p:spPr>
          <a:xfrm>
            <a:off x="4544021" y="2571753"/>
            <a:ext cx="1551979" cy="1164034"/>
          </a:xfrm>
          <a:prstGeom prst="rect">
            <a:avLst/>
          </a:prstGeom>
        </p:spPr>
      </p:pic>
    </p:spTree>
    <p:extLst>
      <p:ext uri="{BB962C8B-B14F-4D97-AF65-F5344CB8AC3E}">
        <p14:creationId xmlns:p14="http://schemas.microsoft.com/office/powerpoint/2010/main" val="17695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39468"/>
            <a:ext cx="9144000" cy="1143000"/>
          </a:xfrm>
        </p:spPr>
        <p:txBody>
          <a:bodyPr>
            <a:normAutofit/>
          </a:bodyPr>
          <a:lstStyle/>
          <a:p>
            <a:r>
              <a:rPr lang="en-GB" altLang="en-US" dirty="0">
                <a:latin typeface="Arial" charset="0"/>
                <a:cs typeface="Arial" charset="0"/>
              </a:rPr>
              <a:t>12. Extension activity (optional)</a:t>
            </a:r>
            <a:endParaRPr lang="en-US" altLang="en-US" dirty="0">
              <a:latin typeface="Arial" charset="0"/>
              <a:cs typeface="Arial" charset="0"/>
            </a:endParaRPr>
          </a:p>
        </p:txBody>
      </p:sp>
      <p:sp>
        <p:nvSpPr>
          <p:cNvPr id="24579" name="Rectangle 6"/>
          <p:cNvSpPr>
            <a:spLocks noChangeArrowheads="1"/>
          </p:cNvSpPr>
          <p:nvPr/>
        </p:nvSpPr>
        <p:spPr bwMode="auto">
          <a:xfrm>
            <a:off x="359148" y="3639852"/>
            <a:ext cx="4505460" cy="28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Use two crocodile leads to connect the battery to the motor contacts</a:t>
            </a:r>
          </a:p>
          <a:p>
            <a:pPr>
              <a:spcAft>
                <a:spcPts val="600"/>
              </a:spcAft>
            </a:pPr>
            <a:r>
              <a:rPr lang="en-GB" altLang="en-US" sz="2000" dirty="0">
                <a:latin typeface="Arial" charset="0"/>
                <a:cs typeface="Arial" charset="0"/>
              </a:rPr>
              <a:t>Check the fan is blowing air away from the motor – otherwise swap over the crocodile leads</a:t>
            </a:r>
          </a:p>
          <a:p>
            <a:pPr>
              <a:spcAft>
                <a:spcPts val="600"/>
              </a:spcAft>
            </a:pPr>
            <a:r>
              <a:rPr lang="en-GB" altLang="en-US" sz="2000" dirty="0">
                <a:latin typeface="Arial" charset="0"/>
                <a:cs typeface="Arial" charset="0"/>
              </a:rPr>
              <a:t>Try out the boat – compare the performance with that obtained using the solar panel</a:t>
            </a:r>
          </a:p>
        </p:txBody>
      </p:sp>
      <p:pic>
        <p:nvPicPr>
          <p:cNvPr id="4" name="Picture 3">
            <a:extLst>
              <a:ext uri="{FF2B5EF4-FFF2-40B4-BE49-F238E27FC236}">
                <a16:creationId xmlns:a16="http://schemas.microsoft.com/office/drawing/2014/main" id="{22D41F6E-3333-4192-9880-BD078A5144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2910" y="3884907"/>
            <a:ext cx="3439570" cy="2325873"/>
          </a:xfrm>
          <a:prstGeom prst="rect">
            <a:avLst/>
          </a:prstGeom>
        </p:spPr>
      </p:pic>
      <p:sp>
        <p:nvSpPr>
          <p:cNvPr id="7" name="Rectangle 6">
            <a:extLst>
              <a:ext uri="{FF2B5EF4-FFF2-40B4-BE49-F238E27FC236}">
                <a16:creationId xmlns:a16="http://schemas.microsoft.com/office/drawing/2014/main" id="{6150DE19-AE95-4AEA-BF37-46AC7C945C6E}"/>
              </a:ext>
            </a:extLst>
          </p:cNvPr>
          <p:cNvSpPr>
            <a:spLocks noChangeArrowheads="1"/>
          </p:cNvSpPr>
          <p:nvPr/>
        </p:nvSpPr>
        <p:spPr bwMode="auto">
          <a:xfrm>
            <a:off x="359148" y="2850561"/>
            <a:ext cx="8577587" cy="78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Remove the solar panel from the boat and disconnected the two motor contacts (put the nuts and washers back on so you don’t lose them)</a:t>
            </a:r>
          </a:p>
        </p:txBody>
      </p:sp>
    </p:spTree>
    <p:extLst>
      <p:ext uri="{BB962C8B-B14F-4D97-AF65-F5344CB8AC3E}">
        <p14:creationId xmlns:p14="http://schemas.microsoft.com/office/powerpoint/2010/main" val="112644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13102"/>
            <a:ext cx="9143999" cy="1143000"/>
          </a:xfrm>
        </p:spPr>
        <p:txBody>
          <a:bodyPr>
            <a:normAutofit/>
          </a:bodyPr>
          <a:lstStyle/>
          <a:p>
            <a:r>
              <a:rPr lang="en-GB" altLang="en-US" dirty="0">
                <a:latin typeface="Arial" charset="0"/>
                <a:cs typeface="Arial" charset="0"/>
              </a:rPr>
              <a:t>13. What did you learn?</a:t>
            </a:r>
            <a:endParaRPr lang="en-US" altLang="en-US" dirty="0">
              <a:latin typeface="Arial" charset="0"/>
              <a:cs typeface="Arial" charset="0"/>
            </a:endParaRPr>
          </a:p>
        </p:txBody>
      </p:sp>
      <p:sp>
        <p:nvSpPr>
          <p:cNvPr id="9" name="Rectangle 3">
            <a:extLst>
              <a:ext uri="{FF2B5EF4-FFF2-40B4-BE49-F238E27FC236}">
                <a16:creationId xmlns:a16="http://schemas.microsoft.com/office/drawing/2014/main" id="{3EF8AE2E-F114-4642-B99B-FBDE7DB426A9}"/>
              </a:ext>
            </a:extLst>
          </p:cNvPr>
          <p:cNvSpPr txBox="1">
            <a:spLocks noChangeArrowheads="1"/>
          </p:cNvSpPr>
          <p:nvPr/>
        </p:nvSpPr>
        <p:spPr>
          <a:xfrm>
            <a:off x="266871" y="2980500"/>
            <a:ext cx="8659416" cy="362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600"/>
              </a:spcAft>
            </a:pPr>
            <a:r>
              <a:rPr lang="en-GB" altLang="en-US" sz="2000" dirty="0">
                <a:latin typeface="Arial" charset="0"/>
                <a:cs typeface="Arial" charset="0"/>
              </a:rPr>
              <a:t>How much of our energy is used in transport?</a:t>
            </a:r>
          </a:p>
          <a:p>
            <a:pPr>
              <a:spcBef>
                <a:spcPts val="300"/>
              </a:spcBef>
              <a:spcAft>
                <a:spcPts val="600"/>
              </a:spcAft>
            </a:pPr>
            <a:r>
              <a:rPr lang="en-GB" altLang="en-US" sz="2000" dirty="0">
                <a:latin typeface="Arial" charset="0"/>
                <a:cs typeface="Arial" charset="0"/>
              </a:rPr>
              <a:t>How is most of this energy produced?</a:t>
            </a:r>
          </a:p>
          <a:p>
            <a:pPr>
              <a:spcBef>
                <a:spcPts val="300"/>
              </a:spcBef>
              <a:spcAft>
                <a:spcPts val="600"/>
              </a:spcAft>
            </a:pPr>
            <a:r>
              <a:rPr lang="en-GB" altLang="en-US" sz="2000" dirty="0">
                <a:latin typeface="Arial" charset="0"/>
                <a:cs typeface="Arial" charset="0"/>
              </a:rPr>
              <a:t>What is the problem with this?</a:t>
            </a:r>
          </a:p>
          <a:p>
            <a:pPr>
              <a:spcBef>
                <a:spcPts val="300"/>
              </a:spcBef>
              <a:spcAft>
                <a:spcPts val="600"/>
              </a:spcAft>
            </a:pPr>
            <a:r>
              <a:rPr lang="en-GB" altLang="en-US" sz="2000" dirty="0">
                <a:latin typeface="Arial" charset="0"/>
                <a:cs typeface="Arial" charset="0"/>
              </a:rPr>
              <a:t>What forces act on a fan boat, and in which direction?</a:t>
            </a:r>
          </a:p>
          <a:p>
            <a:pPr>
              <a:spcBef>
                <a:spcPts val="300"/>
              </a:spcBef>
              <a:spcAft>
                <a:spcPts val="600"/>
              </a:spcAft>
            </a:pPr>
            <a:r>
              <a:rPr lang="en-GB" altLang="en-US" sz="2000" dirty="0">
                <a:latin typeface="Arial" charset="0"/>
                <a:cs typeface="Arial" charset="0"/>
              </a:rPr>
              <a:t>Why is polystyrene foam sheet useful for making a model boat?</a:t>
            </a:r>
          </a:p>
          <a:p>
            <a:pPr>
              <a:spcBef>
                <a:spcPts val="300"/>
              </a:spcBef>
              <a:spcAft>
                <a:spcPts val="600"/>
              </a:spcAft>
            </a:pPr>
            <a:r>
              <a:rPr lang="en-GB" altLang="en-US" sz="2000" dirty="0">
                <a:latin typeface="Arial" charset="0"/>
                <a:cs typeface="Arial" charset="0"/>
              </a:rPr>
              <a:t>Did you make any improvements to your boats?</a:t>
            </a:r>
          </a:p>
          <a:p>
            <a:pPr>
              <a:spcBef>
                <a:spcPts val="300"/>
              </a:spcBef>
              <a:spcAft>
                <a:spcPts val="600"/>
              </a:spcAft>
            </a:pPr>
            <a:r>
              <a:rPr lang="en-GB" altLang="en-US" sz="2000" dirty="0">
                <a:latin typeface="Arial" charset="0"/>
                <a:cs typeface="Arial" charset="0"/>
              </a:rPr>
              <a:t>Which features of the fastest boats do you think helped them go faster?</a:t>
            </a:r>
          </a:p>
          <a:p>
            <a:pPr>
              <a:spcBef>
                <a:spcPts val="300"/>
              </a:spcBef>
              <a:spcAft>
                <a:spcPts val="600"/>
              </a:spcAft>
            </a:pPr>
            <a:r>
              <a:rPr lang="en-GB" altLang="en-US" sz="2000" dirty="0">
                <a:latin typeface="Arial" charset="0"/>
                <a:cs typeface="Arial" charset="0"/>
              </a:rPr>
              <a:t>Which part of the activity did you enjoy the most?</a:t>
            </a:r>
          </a:p>
          <a:p>
            <a:pPr>
              <a:spcBef>
                <a:spcPts val="300"/>
              </a:spcBef>
              <a:spcAft>
                <a:spcPts val="600"/>
              </a:spcAft>
            </a:pPr>
            <a:endParaRPr lang="en-GB" altLang="en-US" sz="2000" dirty="0">
              <a:latin typeface="Arial" charset="0"/>
              <a:cs typeface="Arial" charset="0"/>
            </a:endParaRPr>
          </a:p>
        </p:txBody>
      </p:sp>
    </p:spTree>
    <p:extLst>
      <p:ext uri="{BB962C8B-B14F-4D97-AF65-F5344CB8AC3E}">
        <p14:creationId xmlns:p14="http://schemas.microsoft.com/office/powerpoint/2010/main" val="261505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489505"/>
            <a:ext cx="9144000" cy="1143000"/>
          </a:xfrm>
        </p:spPr>
        <p:txBody>
          <a:bodyPr>
            <a:normAutofit/>
          </a:bodyPr>
          <a:lstStyle/>
          <a:p>
            <a:r>
              <a:rPr lang="en-GB" altLang="en-US" sz="4000" dirty="0">
                <a:latin typeface="Arial" charset="0"/>
                <a:cs typeface="Arial" charset="0"/>
              </a:rPr>
              <a:t>Energy used in transport</a:t>
            </a:r>
            <a:endParaRPr lang="en-GB" altLang="en-US" sz="3200" dirty="0">
              <a:latin typeface="Arial" charset="0"/>
              <a:cs typeface="Arial" charset="0"/>
            </a:endParaRPr>
          </a:p>
        </p:txBody>
      </p:sp>
      <p:sp>
        <p:nvSpPr>
          <p:cNvPr id="6" name="Rectangle 3">
            <a:extLst>
              <a:ext uri="{FF2B5EF4-FFF2-40B4-BE49-F238E27FC236}">
                <a16:creationId xmlns:a16="http://schemas.microsoft.com/office/drawing/2014/main" id="{F808F32F-4972-48D0-9691-38AAB6D50FDE}"/>
              </a:ext>
            </a:extLst>
          </p:cNvPr>
          <p:cNvSpPr txBox="1">
            <a:spLocks noChangeArrowheads="1"/>
          </p:cNvSpPr>
          <p:nvPr/>
        </p:nvSpPr>
        <p:spPr>
          <a:xfrm>
            <a:off x="284291" y="2794419"/>
            <a:ext cx="5779052"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About a quarter of our total energy is used in transport</a:t>
            </a:r>
          </a:p>
          <a:p>
            <a:pPr>
              <a:spcAft>
                <a:spcPts val="600"/>
              </a:spcAft>
            </a:pPr>
            <a:r>
              <a:rPr lang="en-GB" altLang="en-US" sz="2400" dirty="0">
                <a:latin typeface="Arial" charset="0"/>
                <a:cs typeface="Arial" charset="0"/>
              </a:rPr>
              <a:t>About 90% of this comes from burning fossil fuels, causing climate change</a:t>
            </a:r>
          </a:p>
          <a:p>
            <a:pPr>
              <a:spcAft>
                <a:spcPts val="600"/>
              </a:spcAft>
            </a:pPr>
            <a:r>
              <a:rPr lang="en-GB" altLang="en-US" sz="2400" dirty="0">
                <a:latin typeface="Arial" charset="0"/>
                <a:cs typeface="Arial" charset="0"/>
              </a:rPr>
              <a:t>Increasingly, people are using electric vehicles which include a large battery to store electricity</a:t>
            </a:r>
          </a:p>
          <a:p>
            <a:pPr>
              <a:spcAft>
                <a:spcPts val="600"/>
              </a:spcAft>
            </a:pPr>
            <a:r>
              <a:rPr lang="en-GB" altLang="en-US" sz="2400" dirty="0">
                <a:latin typeface="Arial" charset="0"/>
                <a:cs typeface="Arial" charset="0"/>
              </a:rPr>
              <a:t>The electricity could be produced from renewable sources</a:t>
            </a:r>
            <a:endParaRPr lang="en-GB" altLang="en-US" dirty="0">
              <a:latin typeface="Arial" charset="0"/>
              <a:cs typeface="Arial" charset="0"/>
            </a:endParaRPr>
          </a:p>
        </p:txBody>
      </p:sp>
      <p:pic>
        <p:nvPicPr>
          <p:cNvPr id="7" name="Picture 6">
            <a:extLst>
              <a:ext uri="{FF2B5EF4-FFF2-40B4-BE49-F238E27FC236}">
                <a16:creationId xmlns:a16="http://schemas.microsoft.com/office/drawing/2014/main" id="{CADF9459-D05B-479D-83CC-F2A73DDC0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1005" y="4626428"/>
            <a:ext cx="2405759" cy="1804319"/>
          </a:xfrm>
          <a:prstGeom prst="rect">
            <a:avLst/>
          </a:prstGeom>
        </p:spPr>
      </p:pic>
      <p:pic>
        <p:nvPicPr>
          <p:cNvPr id="3" name="Picture 2">
            <a:extLst>
              <a:ext uri="{FF2B5EF4-FFF2-40B4-BE49-F238E27FC236}">
                <a16:creationId xmlns:a16="http://schemas.microsoft.com/office/drawing/2014/main" id="{639BE569-6A90-4693-A809-8146B7BB49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1005" y="2925216"/>
            <a:ext cx="2396052" cy="1408500"/>
          </a:xfrm>
          <a:prstGeom prst="rect">
            <a:avLst/>
          </a:prstGeom>
        </p:spPr>
      </p:pic>
    </p:spTree>
    <p:extLst>
      <p:ext uri="{BB962C8B-B14F-4D97-AF65-F5344CB8AC3E}">
        <p14:creationId xmlns:p14="http://schemas.microsoft.com/office/powerpoint/2010/main" val="35631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Make a solar powered electric boat</a:t>
            </a:r>
          </a:p>
        </p:txBody>
      </p:sp>
      <p:pic>
        <p:nvPicPr>
          <p:cNvPr id="7" name="Picture 6">
            <a:extLst>
              <a:ext uri="{FF2B5EF4-FFF2-40B4-BE49-F238E27FC236}">
                <a16:creationId xmlns:a16="http://schemas.microsoft.com/office/drawing/2014/main" id="{BC6A7230-9378-4D91-B0E0-1F60AFA630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25316" y="2913676"/>
            <a:ext cx="5493366" cy="3465787"/>
          </a:xfrm>
          <a:prstGeom prst="rect">
            <a:avLst/>
          </a:prstGeom>
        </p:spPr>
      </p:pic>
    </p:spTree>
    <p:extLst>
      <p:ext uri="{BB962C8B-B14F-4D97-AF65-F5344CB8AC3E}">
        <p14:creationId xmlns:p14="http://schemas.microsoft.com/office/powerpoint/2010/main" val="119792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489505"/>
            <a:ext cx="9144000" cy="1143000"/>
          </a:xfrm>
        </p:spPr>
        <p:txBody>
          <a:bodyPr/>
          <a:lstStyle/>
          <a:p>
            <a:r>
              <a:rPr lang="en-GB" altLang="en-US" sz="4000" dirty="0">
                <a:latin typeface="Arial" charset="0"/>
                <a:cs typeface="Arial" charset="0"/>
              </a:rPr>
              <a:t>STEM learning objectives</a:t>
            </a:r>
            <a:endParaRPr lang="en-GB" altLang="en-US" sz="3200" dirty="0">
              <a:latin typeface="Arial" charset="0"/>
              <a:cs typeface="Arial" charset="0"/>
            </a:endParaRPr>
          </a:p>
        </p:txBody>
      </p:sp>
      <p:sp>
        <p:nvSpPr>
          <p:cNvPr id="8195" name="Rectangle 3"/>
          <p:cNvSpPr>
            <a:spLocks noGrp="1" noChangeArrowheads="1"/>
          </p:cNvSpPr>
          <p:nvPr>
            <p:ph type="body" sz="half" idx="1"/>
          </p:nvPr>
        </p:nvSpPr>
        <p:spPr>
          <a:xfrm>
            <a:off x="382262" y="3087403"/>
            <a:ext cx="8576681" cy="2648336"/>
          </a:xfrm>
        </p:spPr>
        <p:txBody>
          <a:bodyPr/>
          <a:lstStyle/>
          <a:p>
            <a:pPr>
              <a:spcAft>
                <a:spcPts val="600"/>
              </a:spcAft>
            </a:pPr>
            <a:r>
              <a:rPr lang="en-GB" altLang="en-US" sz="2400" b="1" dirty="0">
                <a:latin typeface="Arial" charset="0"/>
                <a:cs typeface="Arial" charset="0"/>
              </a:rPr>
              <a:t>S</a:t>
            </a:r>
            <a:r>
              <a:rPr lang="en-GB" altLang="en-US" sz="2400" dirty="0">
                <a:latin typeface="Arial" charset="0"/>
                <a:cs typeface="Arial" charset="0"/>
              </a:rPr>
              <a:t>cience: Materials – give reasons for the particular uses of 		       everyday materials 	                                        	 	       Forces – explore resistance in water by making 	  	       and testing boats    </a:t>
            </a:r>
          </a:p>
          <a:p>
            <a:pPr>
              <a:spcAft>
                <a:spcPts val="600"/>
              </a:spcAft>
            </a:pPr>
            <a:r>
              <a:rPr lang="en-GB" altLang="en-US" sz="2400" b="1" dirty="0">
                <a:latin typeface="Arial" charset="0"/>
                <a:cs typeface="Arial" charset="0"/>
              </a:rPr>
              <a:t>T</a:t>
            </a:r>
            <a:r>
              <a:rPr lang="en-GB" altLang="en-US" sz="2400" dirty="0">
                <a:latin typeface="Arial" charset="0"/>
                <a:cs typeface="Arial" charset="0"/>
              </a:rPr>
              <a:t>echnology – design, make and evaluate a product</a:t>
            </a:r>
          </a:p>
          <a:p>
            <a:pPr>
              <a:spcAft>
                <a:spcPts val="600"/>
              </a:spcAft>
            </a:pPr>
            <a:r>
              <a:rPr lang="en-GB" altLang="en-US" sz="2400" b="1" dirty="0">
                <a:latin typeface="Arial" charset="0"/>
                <a:cs typeface="Arial" charset="0"/>
              </a:rPr>
              <a:t>E</a:t>
            </a:r>
            <a:r>
              <a:rPr lang="en-GB" altLang="en-US" sz="2400" dirty="0">
                <a:latin typeface="Arial" charset="0"/>
                <a:cs typeface="Arial" charset="0"/>
              </a:rPr>
              <a:t>ngineering – understand propulsion, drag and streamlining </a:t>
            </a:r>
          </a:p>
          <a:p>
            <a:pPr>
              <a:spcAft>
                <a:spcPts val="600"/>
              </a:spcAft>
            </a:pPr>
            <a:r>
              <a:rPr lang="en-GB" altLang="en-US" sz="2400" b="1" dirty="0">
                <a:latin typeface="Arial" charset="0"/>
                <a:cs typeface="Arial" charset="0"/>
              </a:rPr>
              <a:t>M</a:t>
            </a:r>
            <a:r>
              <a:rPr lang="en-GB" altLang="en-US" sz="2400" dirty="0">
                <a:latin typeface="Arial" charset="0"/>
                <a:cs typeface="Arial" charset="0"/>
              </a:rPr>
              <a:t>aths – measure distance and time, calculate average speed</a:t>
            </a:r>
          </a:p>
          <a:p>
            <a:pPr marL="0" indent="0">
              <a:spcAft>
                <a:spcPts val="600"/>
              </a:spcAft>
              <a:buNone/>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spTree>
    <p:extLst>
      <p:ext uri="{BB962C8B-B14F-4D97-AF65-F5344CB8AC3E}">
        <p14:creationId xmlns:p14="http://schemas.microsoft.com/office/powerpoint/2010/main" val="348119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01861"/>
            <a:ext cx="9144000" cy="1143000"/>
          </a:xfrm>
        </p:spPr>
        <p:txBody>
          <a:bodyPr/>
          <a:lstStyle/>
          <a:p>
            <a:r>
              <a:rPr lang="en-GB" altLang="en-US" sz="4000" dirty="0">
                <a:latin typeface="Arial" charset="0"/>
                <a:cs typeface="Arial" charset="0"/>
              </a:rPr>
              <a:t>1. Work safely</a:t>
            </a:r>
            <a:endParaRPr lang="en-GB" altLang="en-US" sz="3200" dirty="0">
              <a:latin typeface="Arial" charset="0"/>
              <a:cs typeface="Arial" charset="0"/>
            </a:endParaRPr>
          </a:p>
        </p:txBody>
      </p:sp>
      <p:sp>
        <p:nvSpPr>
          <p:cNvPr id="9219" name="Rectangle 3"/>
          <p:cNvSpPr>
            <a:spLocks noGrp="1" noChangeArrowheads="1"/>
          </p:cNvSpPr>
          <p:nvPr>
            <p:ph type="body" sz="half" idx="1"/>
          </p:nvPr>
        </p:nvSpPr>
        <p:spPr>
          <a:xfrm>
            <a:off x="423177" y="2869321"/>
            <a:ext cx="8208962" cy="3698627"/>
          </a:xfrm>
        </p:spPr>
        <p:txBody>
          <a:bodyPr/>
          <a:lstStyle/>
          <a:p>
            <a:pPr marL="0" indent="0">
              <a:spcAft>
                <a:spcPts val="600"/>
              </a:spcAft>
              <a:buFontTx/>
              <a:buNone/>
            </a:pPr>
            <a:r>
              <a:rPr lang="en-GB" altLang="en-US" sz="2000" dirty="0">
                <a:latin typeface="Arial" charset="0"/>
                <a:cs typeface="Arial" charset="0"/>
              </a:rPr>
              <a:t>Look at the tools and equipment. Can you spot any potential hazards? </a:t>
            </a: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r>
              <a:rPr lang="en-GB" altLang="en-US" sz="2000" dirty="0">
                <a:latin typeface="Arial" charset="0"/>
                <a:cs typeface="Arial" charset="0"/>
              </a:rPr>
              <a:t>Can you think of ways to reduce the risks?</a:t>
            </a:r>
          </a:p>
          <a:p>
            <a:pPr marL="0" indent="0">
              <a:buFontTx/>
              <a:buNone/>
            </a:pPr>
            <a:endParaRPr lang="en-GB" altLang="en-US" dirty="0">
              <a:latin typeface="Arial" charset="0"/>
              <a:cs typeface="Arial" charset="0"/>
            </a:endParaRPr>
          </a:p>
          <a:p>
            <a:pPr marL="0" indent="0">
              <a:buFontTx/>
              <a:buNone/>
            </a:pPr>
            <a:endParaRPr lang="en-GB" altLang="en-US" dirty="0">
              <a:latin typeface="Arial" charset="0"/>
              <a:cs typeface="Arial" charset="0"/>
            </a:endParaRPr>
          </a:p>
        </p:txBody>
      </p:sp>
      <p:pic>
        <p:nvPicPr>
          <p:cNvPr id="922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667" y="3856982"/>
            <a:ext cx="1899304" cy="119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A432451-85D9-4383-964D-48FBDCBEB5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0299" y="3798997"/>
            <a:ext cx="2181133" cy="1557142"/>
          </a:xfrm>
          <a:prstGeom prst="rect">
            <a:avLst/>
          </a:prstGeom>
        </p:spPr>
      </p:pic>
      <p:pic>
        <p:nvPicPr>
          <p:cNvPr id="6" name="Picture 5">
            <a:extLst>
              <a:ext uri="{FF2B5EF4-FFF2-40B4-BE49-F238E27FC236}">
                <a16:creationId xmlns:a16="http://schemas.microsoft.com/office/drawing/2014/main" id="{714522A1-C530-4556-9335-AEE9BF2FB73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41558" y="3635705"/>
            <a:ext cx="1935802" cy="1851064"/>
          </a:xfrm>
          <a:prstGeom prst="rect">
            <a:avLst/>
          </a:prstGeom>
        </p:spPr>
      </p:pic>
      <p:pic>
        <p:nvPicPr>
          <p:cNvPr id="3" name="Picture 2">
            <a:extLst>
              <a:ext uri="{FF2B5EF4-FFF2-40B4-BE49-F238E27FC236}">
                <a16:creationId xmlns:a16="http://schemas.microsoft.com/office/drawing/2014/main" id="{EAD1B516-5CE1-493A-984B-01D521862C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67319" y="3793102"/>
            <a:ext cx="1851064" cy="1851064"/>
          </a:xfrm>
          <a:prstGeom prst="rect">
            <a:avLst/>
          </a:prstGeom>
        </p:spPr>
      </p:pic>
    </p:spTree>
    <p:extLst>
      <p:ext uri="{BB962C8B-B14F-4D97-AF65-F5344CB8AC3E}">
        <p14:creationId xmlns:p14="http://schemas.microsoft.com/office/powerpoint/2010/main" val="161310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1599599"/>
            <a:ext cx="9144000" cy="947738"/>
          </a:xfrm>
        </p:spPr>
        <p:txBody>
          <a:bodyPr>
            <a:normAutofit/>
          </a:bodyPr>
          <a:lstStyle/>
          <a:p>
            <a:r>
              <a:rPr lang="en-US" altLang="en-US" sz="4000" dirty="0">
                <a:latin typeface="Arial" charset="0"/>
                <a:cs typeface="Arial" charset="0"/>
              </a:rPr>
              <a:t>2. Collect your materials</a:t>
            </a:r>
          </a:p>
        </p:txBody>
      </p:sp>
      <p:sp>
        <p:nvSpPr>
          <p:cNvPr id="17411" name="Rectangle 3"/>
          <p:cNvSpPr>
            <a:spLocks noGrp="1" noChangeArrowheads="1"/>
          </p:cNvSpPr>
          <p:nvPr>
            <p:ph type="body" sz="half" idx="1"/>
          </p:nvPr>
        </p:nvSpPr>
        <p:spPr>
          <a:xfrm>
            <a:off x="424874" y="3012103"/>
            <a:ext cx="3798784" cy="3424594"/>
          </a:xfrm>
        </p:spPr>
        <p:txBody>
          <a:bodyPr/>
          <a:lstStyle/>
          <a:p>
            <a:pPr marL="0" indent="0">
              <a:buNone/>
            </a:pPr>
            <a:r>
              <a:rPr lang="en-GB" altLang="en-US" sz="2000" dirty="0">
                <a:latin typeface="Arial" charset="0"/>
                <a:cs typeface="Arial" charset="0"/>
              </a:rPr>
              <a:t>You will need:</a:t>
            </a:r>
          </a:p>
          <a:p>
            <a:r>
              <a:rPr lang="en-GB" altLang="en-US" sz="2000" dirty="0">
                <a:latin typeface="Arial" charset="0"/>
                <a:cs typeface="Arial" charset="0"/>
              </a:rPr>
              <a:t>A solar energy kit (fairground ride completed in module 2)</a:t>
            </a:r>
          </a:p>
          <a:p>
            <a:r>
              <a:rPr lang="en-GB" altLang="en-US" sz="2000" dirty="0">
                <a:latin typeface="Arial" charset="0"/>
                <a:cs typeface="Arial" charset="0"/>
              </a:rPr>
              <a:t>2 sheets of polystyrene foam</a:t>
            </a:r>
          </a:p>
          <a:p>
            <a:r>
              <a:rPr lang="en-GB" altLang="en-US" sz="2000" dirty="0">
                <a:latin typeface="Arial" charset="0"/>
                <a:cs typeface="Arial" charset="0"/>
              </a:rPr>
              <a:t>A propeller</a:t>
            </a:r>
          </a:p>
          <a:p>
            <a:r>
              <a:rPr lang="en-GB" altLang="en-US" sz="2000" dirty="0">
                <a:latin typeface="Arial" charset="0"/>
                <a:cs typeface="Arial" charset="0"/>
              </a:rPr>
              <a:t>Pompoms to make passengers and/or decorations</a:t>
            </a:r>
          </a:p>
        </p:txBody>
      </p:sp>
      <p:pic>
        <p:nvPicPr>
          <p:cNvPr id="17418" name="Picture 1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99225" y="4306888"/>
            <a:ext cx="3365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AFAFAFC-0193-4AAF-B9E4-1D62B09452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04367" y="3012103"/>
            <a:ext cx="3326265" cy="3424594"/>
          </a:xfrm>
          <a:prstGeom prst="rect">
            <a:avLst/>
          </a:prstGeom>
        </p:spPr>
      </p:pic>
    </p:spTree>
    <p:extLst>
      <p:ext uri="{BB962C8B-B14F-4D97-AF65-F5344CB8AC3E}">
        <p14:creationId xmlns:p14="http://schemas.microsoft.com/office/powerpoint/2010/main" val="203485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 y="1464663"/>
            <a:ext cx="9144000" cy="1143000"/>
          </a:xfrm>
        </p:spPr>
        <p:txBody>
          <a:bodyPr>
            <a:normAutofit/>
          </a:bodyPr>
          <a:lstStyle/>
          <a:p>
            <a:r>
              <a:rPr lang="en-GB" altLang="en-US" sz="4000" dirty="0">
                <a:latin typeface="Arial" charset="0"/>
                <a:cs typeface="Arial" charset="0"/>
              </a:rPr>
              <a:t>3. Assemble your tools </a:t>
            </a:r>
          </a:p>
        </p:txBody>
      </p:sp>
      <p:sp>
        <p:nvSpPr>
          <p:cNvPr id="12291" name="Rectangle 3"/>
          <p:cNvSpPr>
            <a:spLocks noGrp="1" noChangeArrowheads="1"/>
          </p:cNvSpPr>
          <p:nvPr>
            <p:ph type="body" sz="half" idx="1"/>
          </p:nvPr>
        </p:nvSpPr>
        <p:spPr>
          <a:xfrm>
            <a:off x="515872" y="2908532"/>
            <a:ext cx="8395277" cy="3783263"/>
          </a:xfrm>
        </p:spPr>
        <p:txBody>
          <a:bodyPr/>
          <a:lstStyle/>
          <a:p>
            <a:pPr marL="0" indent="0">
              <a:spcBef>
                <a:spcPts val="300"/>
              </a:spcBef>
              <a:spcAft>
                <a:spcPts val="600"/>
              </a:spcAft>
              <a:buNone/>
              <a:defRPr/>
            </a:pPr>
            <a:r>
              <a:rPr lang="en-GB" altLang="en-US" sz="2000" dirty="0">
                <a:latin typeface="Arial" charset="0"/>
                <a:cs typeface="Arial" charset="0"/>
              </a:rPr>
              <a:t>You will need:</a:t>
            </a:r>
          </a:p>
          <a:p>
            <a:pPr>
              <a:spcBef>
                <a:spcPts val="300"/>
              </a:spcBef>
              <a:spcAft>
                <a:spcPts val="600"/>
              </a:spcAft>
              <a:defRPr/>
            </a:pPr>
            <a:r>
              <a:rPr lang="en-GB" altLang="en-US" sz="2000" dirty="0">
                <a:latin typeface="Arial" charset="0"/>
                <a:cs typeface="Arial" charset="0"/>
              </a:rPr>
              <a:t>A ruler</a:t>
            </a:r>
          </a:p>
          <a:p>
            <a:pPr>
              <a:spcBef>
                <a:spcPts val="300"/>
              </a:spcBef>
              <a:spcAft>
                <a:spcPts val="600"/>
              </a:spcAft>
              <a:defRPr/>
            </a:pPr>
            <a:r>
              <a:rPr lang="en-GB" altLang="en-US" sz="2000" dirty="0">
                <a:latin typeface="Arial" charset="0"/>
                <a:cs typeface="Arial" charset="0"/>
              </a:rPr>
              <a:t>A felt tip pen</a:t>
            </a:r>
          </a:p>
          <a:p>
            <a:pPr>
              <a:spcBef>
                <a:spcPts val="300"/>
              </a:spcBef>
              <a:spcAft>
                <a:spcPts val="600"/>
              </a:spcAft>
              <a:defRPr/>
            </a:pPr>
            <a:r>
              <a:rPr lang="en-GB" altLang="en-US" sz="2000" dirty="0">
                <a:latin typeface="Arial" charset="0"/>
                <a:cs typeface="Arial" charset="0"/>
              </a:rPr>
              <a:t>A cylindrical pencil</a:t>
            </a:r>
          </a:p>
          <a:p>
            <a:pPr>
              <a:spcBef>
                <a:spcPts val="300"/>
              </a:spcBef>
              <a:spcAft>
                <a:spcPts val="600"/>
              </a:spcAft>
              <a:defRPr/>
            </a:pPr>
            <a:r>
              <a:rPr lang="en-GB" altLang="en-US" sz="2000" dirty="0">
                <a:latin typeface="Arial" charset="0"/>
                <a:cs typeface="Arial" charset="0"/>
              </a:rPr>
              <a:t>A pair of scissors</a:t>
            </a:r>
          </a:p>
          <a:p>
            <a:pPr>
              <a:spcBef>
                <a:spcPts val="300"/>
              </a:spcBef>
              <a:spcAft>
                <a:spcPts val="600"/>
              </a:spcAft>
              <a:defRPr/>
            </a:pPr>
            <a:r>
              <a:rPr lang="en-GB" altLang="en-US" sz="2000" dirty="0">
                <a:latin typeface="Arial" charset="0"/>
                <a:cs typeface="Arial" charset="0"/>
              </a:rPr>
              <a:t>A cool melt glue gun</a:t>
            </a:r>
          </a:p>
        </p:txBody>
      </p:sp>
      <p:pic>
        <p:nvPicPr>
          <p:cNvPr id="3" name="Picture 2">
            <a:extLst>
              <a:ext uri="{FF2B5EF4-FFF2-40B4-BE49-F238E27FC236}">
                <a16:creationId xmlns:a16="http://schemas.microsoft.com/office/drawing/2014/main" id="{7CE97488-4017-4F55-8BC7-4A589D03BD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3543" y="2883513"/>
            <a:ext cx="4465320" cy="3506727"/>
          </a:xfrm>
          <a:prstGeom prst="rect">
            <a:avLst/>
          </a:prstGeom>
        </p:spPr>
      </p:pic>
    </p:spTree>
    <p:extLst>
      <p:ext uri="{BB962C8B-B14F-4D97-AF65-F5344CB8AC3E}">
        <p14:creationId xmlns:p14="http://schemas.microsoft.com/office/powerpoint/2010/main" val="388033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464663"/>
            <a:ext cx="5972175" cy="1143000"/>
          </a:xfrm>
        </p:spPr>
        <p:txBody>
          <a:bodyPr>
            <a:normAutofit/>
          </a:bodyPr>
          <a:lstStyle/>
          <a:p>
            <a:r>
              <a:rPr lang="en-GB" altLang="en-US" sz="4000" dirty="0">
                <a:latin typeface="Arial" charset="0"/>
                <a:cs typeface="Arial" charset="0"/>
              </a:rPr>
              <a:t>4. Set design criteria</a:t>
            </a:r>
          </a:p>
        </p:txBody>
      </p:sp>
      <p:sp>
        <p:nvSpPr>
          <p:cNvPr id="12291" name="Rectangle 3"/>
          <p:cNvSpPr>
            <a:spLocks noGrp="1" noChangeArrowheads="1"/>
          </p:cNvSpPr>
          <p:nvPr>
            <p:ph type="body" sz="half" idx="1"/>
          </p:nvPr>
        </p:nvSpPr>
        <p:spPr>
          <a:xfrm>
            <a:off x="323849" y="3066159"/>
            <a:ext cx="6392637" cy="3543118"/>
          </a:xfrm>
        </p:spPr>
        <p:txBody>
          <a:bodyPr/>
          <a:lstStyle/>
          <a:p>
            <a:pPr marL="0" indent="0">
              <a:spcAft>
                <a:spcPts val="1200"/>
              </a:spcAft>
              <a:buNone/>
              <a:defRPr/>
            </a:pPr>
            <a:r>
              <a:rPr lang="en-GB" altLang="en-US" sz="2000" dirty="0">
                <a:latin typeface="Arial" charset="0"/>
                <a:cs typeface="Arial" charset="0"/>
              </a:rPr>
              <a:t>Discuss what your boat should do</a:t>
            </a:r>
          </a:p>
          <a:p>
            <a:pPr>
              <a:spcAft>
                <a:spcPts val="1200"/>
              </a:spcAft>
              <a:defRPr/>
            </a:pPr>
            <a:r>
              <a:rPr lang="en-GB" altLang="en-US" sz="2000" dirty="0">
                <a:latin typeface="Arial" charset="0"/>
                <a:cs typeface="Arial" charset="0"/>
              </a:rPr>
              <a:t>It ought to float!</a:t>
            </a:r>
          </a:p>
          <a:p>
            <a:pPr>
              <a:spcAft>
                <a:spcPts val="1200"/>
              </a:spcAft>
              <a:defRPr/>
            </a:pPr>
            <a:r>
              <a:rPr lang="en-GB" altLang="en-US" sz="2000" dirty="0">
                <a:latin typeface="Arial" charset="0"/>
                <a:cs typeface="Arial" charset="0"/>
              </a:rPr>
              <a:t>Should it go in a straight line?</a:t>
            </a:r>
          </a:p>
          <a:p>
            <a:pPr>
              <a:spcAft>
                <a:spcPts val="1200"/>
              </a:spcAft>
              <a:defRPr/>
            </a:pPr>
            <a:r>
              <a:rPr lang="en-GB" altLang="en-US" sz="2000" dirty="0">
                <a:latin typeface="Arial" charset="0"/>
                <a:cs typeface="Arial" charset="0"/>
              </a:rPr>
              <a:t>Carry passengers?</a:t>
            </a:r>
          </a:p>
          <a:p>
            <a:pPr>
              <a:spcAft>
                <a:spcPts val="1200"/>
              </a:spcAft>
              <a:defRPr/>
            </a:pPr>
            <a:r>
              <a:rPr lang="en-GB" altLang="en-US" sz="2000" dirty="0">
                <a:latin typeface="Arial" charset="0"/>
                <a:cs typeface="Arial" charset="0"/>
              </a:rPr>
              <a:t>Any more ideas?</a:t>
            </a:r>
          </a:p>
          <a:p>
            <a:pPr>
              <a:spcAft>
                <a:spcPts val="1200"/>
              </a:spcAft>
              <a:defRPr/>
            </a:pPr>
            <a:r>
              <a:rPr lang="en-GB" altLang="en-US" sz="2000" dirty="0">
                <a:latin typeface="Arial" charset="0"/>
                <a:cs typeface="Arial" charset="0"/>
              </a:rPr>
              <a:t>Write a list of design criteria in your workbook</a:t>
            </a:r>
          </a:p>
          <a:p>
            <a:pPr>
              <a:spcAft>
                <a:spcPts val="1200"/>
              </a:spcAft>
              <a:defRPr/>
            </a:pPr>
            <a:endParaRPr lang="en-GB" altLang="en-US" sz="2000" dirty="0">
              <a:latin typeface="Arial" charset="0"/>
              <a:cs typeface="Arial" charset="0"/>
            </a:endParaRPr>
          </a:p>
        </p:txBody>
      </p:sp>
    </p:spTree>
    <p:extLst>
      <p:ext uri="{BB962C8B-B14F-4D97-AF65-F5344CB8AC3E}">
        <p14:creationId xmlns:p14="http://schemas.microsoft.com/office/powerpoint/2010/main" val="304082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 y="16964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a:solidFill>
                  <a:schemeClr val="bg1"/>
                </a:solidFill>
                <a:latin typeface="Arial" charset="0"/>
                <a:cs typeface="Arial" charset="0"/>
              </a:rPr>
              <a:t>5. How will the boat work?</a:t>
            </a:r>
            <a:endParaRPr lang="en-GB" altLang="en-US" sz="4000" dirty="0">
              <a:solidFill>
                <a:schemeClr val="bg1"/>
              </a:solidFill>
            </a:endParaRPr>
          </a:p>
        </p:txBody>
      </p:sp>
      <p:sp>
        <p:nvSpPr>
          <p:cNvPr id="8" name="Rectangle 3">
            <a:extLst>
              <a:ext uri="{FF2B5EF4-FFF2-40B4-BE49-F238E27FC236}">
                <a16:creationId xmlns:a16="http://schemas.microsoft.com/office/drawing/2014/main" id="{60B81269-7439-4F8D-91C8-FED1563F447C}"/>
              </a:ext>
            </a:extLst>
          </p:cNvPr>
          <p:cNvSpPr txBox="1">
            <a:spLocks noChangeArrowheads="1"/>
          </p:cNvSpPr>
          <p:nvPr/>
        </p:nvSpPr>
        <p:spPr>
          <a:xfrm>
            <a:off x="278445" y="4140075"/>
            <a:ext cx="5084596" cy="3073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GB" altLang="en-US" sz="2000" dirty="0">
                <a:latin typeface="Arial" charset="0"/>
                <a:cs typeface="Arial" charset="0"/>
              </a:rPr>
              <a:t>What force pushes the boat up?</a:t>
            </a:r>
          </a:p>
          <a:p>
            <a:pPr>
              <a:spcAft>
                <a:spcPts val="1200"/>
              </a:spcAft>
              <a:defRPr/>
            </a:pPr>
            <a:r>
              <a:rPr lang="en-GB" altLang="en-US" sz="2000" dirty="0">
                <a:latin typeface="Arial" charset="0"/>
                <a:cs typeface="Arial" charset="0"/>
              </a:rPr>
              <a:t>What happens if the force pulling it down is bigger than the force pushing it up?</a:t>
            </a:r>
          </a:p>
          <a:p>
            <a:pPr>
              <a:spcAft>
                <a:spcPts val="1200"/>
              </a:spcAft>
              <a:defRPr/>
            </a:pPr>
            <a:r>
              <a:rPr lang="en-GB" altLang="en-US" sz="2000" dirty="0">
                <a:latin typeface="Arial" charset="0"/>
                <a:cs typeface="Arial" charset="0"/>
              </a:rPr>
              <a:t>What will make the boat go along?</a:t>
            </a:r>
          </a:p>
          <a:p>
            <a:pPr>
              <a:spcAft>
                <a:spcPts val="1200"/>
              </a:spcAft>
              <a:defRPr/>
            </a:pPr>
            <a:r>
              <a:rPr lang="en-GB" altLang="en-US" sz="2000" dirty="0">
                <a:latin typeface="Arial" charset="0"/>
                <a:cs typeface="Arial" charset="0"/>
              </a:rPr>
              <a:t>What force slows the boat down?</a:t>
            </a:r>
          </a:p>
        </p:txBody>
      </p:sp>
      <p:pic>
        <p:nvPicPr>
          <p:cNvPr id="4" name="Picture 3">
            <a:extLst>
              <a:ext uri="{FF2B5EF4-FFF2-40B4-BE49-F238E27FC236}">
                <a16:creationId xmlns:a16="http://schemas.microsoft.com/office/drawing/2014/main" id="{BAD6B9B2-A927-47EE-B048-964E06DC75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00219" y="4096532"/>
            <a:ext cx="3375694" cy="2299726"/>
          </a:xfrm>
          <a:prstGeom prst="rect">
            <a:avLst/>
          </a:prstGeom>
        </p:spPr>
      </p:pic>
      <p:sp>
        <p:nvSpPr>
          <p:cNvPr id="7" name="Rectangle 3">
            <a:extLst>
              <a:ext uri="{FF2B5EF4-FFF2-40B4-BE49-F238E27FC236}">
                <a16:creationId xmlns:a16="http://schemas.microsoft.com/office/drawing/2014/main" id="{B08BD096-BFFE-4473-9930-293DE4BD1CD7}"/>
              </a:ext>
            </a:extLst>
          </p:cNvPr>
          <p:cNvSpPr txBox="1">
            <a:spLocks noChangeArrowheads="1"/>
          </p:cNvSpPr>
          <p:nvPr/>
        </p:nvSpPr>
        <p:spPr>
          <a:xfrm>
            <a:off x="278445" y="2766673"/>
            <a:ext cx="8587110" cy="3073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GB" altLang="en-US" sz="2000" dirty="0">
                <a:latin typeface="Arial" charset="0"/>
                <a:cs typeface="Arial" charset="0"/>
              </a:rPr>
              <a:t>What properties of the polystyrene foam sheet make it suitable for making a model boat?</a:t>
            </a:r>
          </a:p>
          <a:p>
            <a:pPr>
              <a:spcAft>
                <a:spcPts val="1200"/>
              </a:spcAft>
              <a:defRPr/>
            </a:pPr>
            <a:r>
              <a:rPr lang="en-GB" altLang="en-US" sz="2000" dirty="0">
                <a:latin typeface="Arial" charset="0"/>
                <a:cs typeface="Arial" charset="0"/>
              </a:rPr>
              <a:t>What force pulls the boat down onto the water?</a:t>
            </a:r>
          </a:p>
        </p:txBody>
      </p:sp>
    </p:spTree>
    <p:extLst>
      <p:ext uri="{BB962C8B-B14F-4D97-AF65-F5344CB8AC3E}">
        <p14:creationId xmlns:p14="http://schemas.microsoft.com/office/powerpoint/2010/main" val="2407571043"/>
      </p:ext>
    </p:extLst>
  </p:cSld>
  <p:clrMapOvr>
    <a:masterClrMapping/>
  </p:clrMapOvr>
</p:sld>
</file>

<file path=ppt/theme/theme1.xml><?xml version="1.0" encoding="utf-8"?>
<a:theme xmlns:a="http://schemas.openxmlformats.org/drawingml/2006/main" name="Fan Boats PowerPoint">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59444A8B-17F7-4116-93AB-A523848D557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2EA5D14B-1FFB-4F41-82E0-8C2FAEB4E1BB}"/>
    </a:ext>
  </a:extLst>
</a:theme>
</file>

<file path=ppt/theme/theme3.xml><?xml version="1.0" encoding="utf-8"?>
<a:theme xmlns:a="http://schemas.openxmlformats.org/drawingml/2006/main" name="Body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485EBDD6-FF75-42DF-99B1-2BFC2B2E0485}"/>
    </a:ext>
  </a:extLst>
</a:theme>
</file>

<file path=ppt/theme/theme4.xml><?xml version="1.0" encoding="utf-8"?>
<a:theme xmlns:a="http://schemas.openxmlformats.org/drawingml/2006/main" name="Image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32B095F3-1CDD-4E35-B483-3D6DE6DEE4A0}"/>
    </a:ext>
  </a:extLst>
</a:theme>
</file>

<file path=ppt/theme/theme5.xml><?xml version="1.0" encoding="utf-8"?>
<a:theme xmlns:a="http://schemas.openxmlformats.org/drawingml/2006/main" name="Image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1E38F2AD-584B-48D7-9B76-BD669FE53F18}"/>
    </a:ext>
  </a:extLst>
</a:theme>
</file>

<file path=ppt/theme/theme6.xml><?xml version="1.0" encoding="utf-8"?>
<a:theme xmlns:a="http://schemas.openxmlformats.org/drawingml/2006/main" name="Impact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CE81896E-3BF2-4D22-9B3F-C24E887228FE}"/>
    </a:ext>
  </a:extLst>
</a:theme>
</file>

<file path=ppt/theme/theme7.xml><?xml version="1.0" encoding="utf-8"?>
<a:theme xmlns:a="http://schemas.openxmlformats.org/drawingml/2006/main" name="Bullet points with circular imag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775DC516-8D31-4452-9DD9-7955214A1823}"/>
    </a:ext>
  </a:extLst>
</a:theme>
</file>

<file path=ppt/theme/theme8.xml><?xml version="1.0" encoding="utf-8"?>
<a:theme xmlns:a="http://schemas.openxmlformats.org/drawingml/2006/main" name="Web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E2A318D6-3AA9-442A-8622-CF148FA86B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 Boats PowerPoint</Template>
  <TotalTime>5441</TotalTime>
  <Words>1348</Words>
  <Application>Microsoft Office PowerPoint</Application>
  <PresentationFormat>On-screen Show (4:3)</PresentationFormat>
  <Paragraphs>140</Paragraphs>
  <Slides>17</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17</vt:i4>
      </vt:variant>
    </vt:vector>
  </HeadingPairs>
  <TitlesOfParts>
    <vt:vector size="28" baseType="lpstr">
      <vt:lpstr>Arial</vt:lpstr>
      <vt:lpstr>Calibri</vt:lpstr>
      <vt:lpstr>Times New Roman</vt:lpstr>
      <vt:lpstr>Fan Boats PowerPoint</vt:lpstr>
      <vt:lpstr>Body Slide - No narrative</vt:lpstr>
      <vt:lpstr>Body Slide - With narrative</vt:lpstr>
      <vt:lpstr>Image Slide - With narrative</vt:lpstr>
      <vt:lpstr>Image Slide - No narrative</vt:lpstr>
      <vt:lpstr>Impact Slide</vt:lpstr>
      <vt:lpstr>Bullet points with circular image</vt:lpstr>
      <vt:lpstr>Web slide</vt:lpstr>
      <vt:lpstr>Renewable energy – Module 3</vt:lpstr>
      <vt:lpstr>Energy used in transport</vt:lpstr>
      <vt:lpstr>Make a solar powered electric boat</vt:lpstr>
      <vt:lpstr>STEM learning objectives</vt:lpstr>
      <vt:lpstr>1. Work safely</vt:lpstr>
      <vt:lpstr>2. Collect your materials</vt:lpstr>
      <vt:lpstr>3. Assemble your tools </vt:lpstr>
      <vt:lpstr>4. Set design criteria</vt:lpstr>
      <vt:lpstr>PowerPoint Presentation</vt:lpstr>
      <vt:lpstr>6. Prepare the fan</vt:lpstr>
      <vt:lpstr> 7. Design your boat</vt:lpstr>
      <vt:lpstr>8. Construct your boat</vt:lpstr>
      <vt:lpstr>9. Mount the solar panel and fan</vt:lpstr>
      <vt:lpstr>10. Try out the boat</vt:lpstr>
      <vt:lpstr>11. Compare the boats’ performance </vt:lpstr>
      <vt:lpstr>12. Extension activity (optional)</vt:lpstr>
      <vt:lpstr>13. What did you learn?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Boats PowerPoint</dc:title>
  <dc:creator>Caroline</dc:creator>
  <cp:lastModifiedBy>Caroline Alliston</cp:lastModifiedBy>
  <cp:revision>320</cp:revision>
  <dcterms:created xsi:type="dcterms:W3CDTF">2017-08-02T06:34:02Z</dcterms:created>
  <dcterms:modified xsi:type="dcterms:W3CDTF">2019-12-16T20:33:51Z</dcterms:modified>
</cp:coreProperties>
</file>