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89" r:id="rId2"/>
    <p:sldMasterId id="2147483701" r:id="rId3"/>
    <p:sldMasterId id="2147483720" r:id="rId4"/>
    <p:sldMasterId id="2147483729" r:id="rId5"/>
    <p:sldMasterId id="2147483697" r:id="rId6"/>
    <p:sldMasterId id="2147483738" r:id="rId7"/>
    <p:sldMasterId id="2147483755" r:id="rId8"/>
  </p:sldMasterIdLst>
  <p:notesMasterIdLst>
    <p:notesMasterId r:id="rId25"/>
  </p:notesMasterIdLst>
  <p:handoutMasterIdLst>
    <p:handoutMasterId r:id="rId26"/>
  </p:handoutMasterIdLst>
  <p:sldIdLst>
    <p:sldId id="256" r:id="rId9"/>
    <p:sldId id="257" r:id="rId10"/>
    <p:sldId id="260" r:id="rId11"/>
    <p:sldId id="261" r:id="rId12"/>
    <p:sldId id="268" r:id="rId13"/>
    <p:sldId id="272" r:id="rId14"/>
    <p:sldId id="281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9D9"/>
    <a:srgbClr val="444242"/>
    <a:srgbClr val="EECCD8"/>
    <a:srgbClr val="CEDEED"/>
    <a:srgbClr val="1574C2"/>
    <a:srgbClr val="6C696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-2050" y="-6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1468B-6D6F-4C34-860D-7F5B473D5983}" type="datetimeFigureOut">
              <a:rPr lang="en-GB" smtClean="0"/>
              <a:t>16/12/2017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32FDC-EC34-4195-A98B-0AC11872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1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FE942-CB5C-45E4-AC4A-B3AA901643F1}" type="datetimeFigureOut">
              <a:rPr lang="en-GB" smtClean="0"/>
              <a:t>16/12/2017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1B247-9ABE-4E5B-BAC9-09413BD93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4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91B66C-6403-4C10-9424-4B1F92D2F3D8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36A47B-1C70-476C-8DD8-FFA74D2DAC96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6D20C3-45AF-4C84-8CE0-272D9D1D7D80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61B91A3-9E6E-4F3A-9AB5-798FEBEE3B50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36682E-E885-4199-BDCF-7A9F47006AA8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36682E-E885-4199-BDCF-7A9F47006AA8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41C6BF-49C4-44AA-BA93-8B8A3E40A05E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40C7F29-91B0-43A5-B1CE-79EDA5284F8C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 additional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64905"/>
            <a:ext cx="9144000" cy="4293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Insert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36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8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00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36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21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rgbClr val="6C6969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86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69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879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86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49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62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additional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886075"/>
            <a:ext cx="9144000" cy="3971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Insert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text here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2572165"/>
            <a:ext cx="9144000" cy="313932"/>
          </a:xfrm>
          <a:prstGeom prst="rect">
            <a:avLst/>
          </a:prstGeom>
          <a:solidFill>
            <a:schemeClr val="accent6">
              <a:alpha val="2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5243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517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71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444242">
              <a:alpha val="20000"/>
            </a:srgb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077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358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287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367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864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465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952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EECCD8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97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09600"/>
            <a:ext cx="7774632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84B5-06C3-4DFF-A5C6-568AA24A83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5218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DAD9D9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089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553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477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71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1520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210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320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064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7995"/>
            <a:ext cx="9144000" cy="5508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1114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</a:t>
            </a:r>
            <a:r>
              <a:rPr lang="en-US" sz="1200" b="1" dirty="0" smtClean="0">
                <a:solidFill>
                  <a:schemeClr val="bg1"/>
                </a:solidFill>
              </a:rPr>
              <a:t>2017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48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213"/>
            <a:ext cx="7772400" cy="439578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0FB0C-6C86-47DF-83EC-A36B4F6E40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7804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</a:t>
            </a:r>
            <a:r>
              <a:rPr lang="en-US" sz="1200" b="1" dirty="0" smtClean="0">
                <a:solidFill>
                  <a:schemeClr val="bg1"/>
                </a:solidFill>
              </a:rPr>
              <a:t>2017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494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</a:t>
            </a:r>
            <a:r>
              <a:rPr lang="en-US" sz="1200" b="1" dirty="0" smtClean="0">
                <a:solidFill>
                  <a:schemeClr val="bg1"/>
                </a:solidFill>
              </a:rPr>
              <a:t>2017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223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</a:t>
            </a:r>
            <a:r>
              <a:rPr lang="en-US" sz="1200" b="1" dirty="0" smtClean="0">
                <a:solidFill>
                  <a:schemeClr val="bg1"/>
                </a:solidFill>
              </a:rPr>
              <a:t>2017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9151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</a:t>
            </a:r>
            <a:r>
              <a:rPr lang="en-US" sz="1200" b="1" dirty="0" smtClean="0">
                <a:solidFill>
                  <a:schemeClr val="bg1"/>
                </a:solidFill>
              </a:rPr>
              <a:t>2017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6628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</a:t>
            </a:r>
            <a:r>
              <a:rPr lang="en-US" sz="1200" b="1" dirty="0" smtClean="0">
                <a:solidFill>
                  <a:schemeClr val="bg1"/>
                </a:solidFill>
              </a:rPr>
              <a:t>2017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6570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6802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4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6483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tx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1692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3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8434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5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68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7EE97-4F7A-4516-99AE-11F5D4C929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0565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6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CEDEED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234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1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EECCD8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9898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 smtClean="0"/>
          </a:p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44424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DAD9D9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6478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7114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5376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5167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3214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rgbClr val="8C7D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3266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 smtClean="0"/>
              <a:t>Click</a:t>
            </a:r>
            <a:br>
              <a:rPr lang="en-US" dirty="0" smtClean="0"/>
            </a:br>
            <a:r>
              <a:rPr lang="en-US" dirty="0" smtClean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59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C1E4D-FB50-4DD4-B603-ADCC3FDF4F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546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1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5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8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TS logo Pantones 210714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95946"/>
            <a:ext cx="1905000" cy="9994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574304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579627"/>
            <a:ext cx="9143999" cy="985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57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62" r:id="rId3"/>
    <p:sldLayoutId id="2147483763" r:id="rId4"/>
    <p:sldLayoutId id="2147483764" r:id="rId5"/>
    <p:sldLayoutId id="2147483765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130057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343083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2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59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05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40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99" r:id="rId2"/>
    <p:sldLayoutId id="2147483698" r:id="rId3"/>
    <p:sldLayoutId id="2147483700" r:id="rId4"/>
    <p:sldLayoutId id="2147483717" r:id="rId5"/>
    <p:sldLayoutId id="214748371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185486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426236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8" r:id="rId2"/>
    <p:sldLayoutId id="2147483759" r:id="rId3"/>
    <p:sldLayoutId id="2147483760" r:id="rId4"/>
    <p:sldLayoutId id="2147483757" r:id="rId5"/>
    <p:sldLayoutId id="21474837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18.png"/><Relationship Id="rId4" Type="http://schemas.openxmlformats.org/officeDocument/2006/relationships/image" Target="../media/image25.JP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Crumble PowerPoint 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922" y="3262183"/>
            <a:ext cx="2708982" cy="2891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20" y="3262183"/>
            <a:ext cx="3168465" cy="289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2553"/>
            <a:ext cx="9143999" cy="1143000"/>
          </a:xfrm>
        </p:spPr>
        <p:txBody>
          <a:bodyPr/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7</a:t>
            </a:r>
            <a:r>
              <a:rPr lang="en-GB" altLang="en-US" sz="4000" dirty="0" smtClean="0">
                <a:latin typeface="Arial" charset="0"/>
                <a:cs typeface="Arial" charset="0"/>
              </a:rPr>
              <a:t>. Create this program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59566" y="2958081"/>
            <a:ext cx="3089020" cy="835443"/>
          </a:xfrm>
        </p:spPr>
        <p:txBody>
          <a:bodyPr/>
          <a:lstStyle/>
          <a:p>
            <a:r>
              <a:rPr lang="en-GB" altLang="en-US" sz="2000" dirty="0">
                <a:latin typeface="Arial" charset="0"/>
                <a:cs typeface="Arial" charset="0"/>
              </a:rPr>
              <a:t>Unclip the crocodiles from the motor contacts and clip them to the lamp terminals.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Run the program and check the lamp comes on</a:t>
            </a:r>
            <a:r>
              <a:rPr lang="en-GB" altLang="en-US" sz="2000" dirty="0" smtClean="0">
                <a:latin typeface="Arial" charset="0"/>
                <a:cs typeface="Arial" charset="0"/>
              </a:rPr>
              <a:t>.</a:t>
            </a:r>
          </a:p>
          <a:p>
            <a:r>
              <a:rPr lang="en-GB" altLang="en-US" sz="2000" dirty="0" smtClean="0">
                <a:latin typeface="Arial" charset="0"/>
                <a:cs typeface="Arial" charset="0"/>
              </a:rPr>
              <a:t>Does it matter which way round you connect the lamp?</a:t>
            </a:r>
          </a:p>
          <a:p>
            <a:endParaRPr lang="en-GB" altLang="en-US" sz="2000" dirty="0" smtClean="0">
              <a:latin typeface="Arial" charset="0"/>
              <a:cs typeface="Arial" charset="0"/>
            </a:endParaRPr>
          </a:p>
          <a:p>
            <a:endParaRPr lang="en-GB" alt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2" y="4039294"/>
            <a:ext cx="3768812" cy="1413305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25247" y="2769578"/>
            <a:ext cx="4571831" cy="12944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 smtClean="0">
                <a:latin typeface="Arial" charset="0"/>
                <a:cs typeface="Arial" charset="0"/>
              </a:rPr>
              <a:t>Drag and drop commands to create this program. Attach each command to the one above. Click on the values show in white to alter them.</a:t>
            </a:r>
          </a:p>
          <a:p>
            <a:endParaRPr lang="en-GB" altLang="en-US" sz="2000" dirty="0">
              <a:latin typeface="Arial" charset="0"/>
              <a:cs typeface="Arial" charset="0"/>
            </a:endParaRPr>
          </a:p>
          <a:p>
            <a:endParaRPr lang="en-GB" altLang="en-US" sz="2000" dirty="0" smtClean="0">
              <a:latin typeface="Arial" charset="0"/>
              <a:cs typeface="Arial" charset="0"/>
            </a:endParaRPr>
          </a:p>
          <a:p>
            <a:endParaRPr lang="en-GB" altLang="en-US" sz="2000" dirty="0" smtClean="0">
              <a:latin typeface="Arial" charset="0"/>
              <a:cs typeface="Arial" charset="0"/>
            </a:endParaRPr>
          </a:p>
          <a:p>
            <a:endParaRPr lang="en-GB" altLang="en-US" sz="2000" dirty="0">
              <a:latin typeface="Arial" charset="0"/>
              <a:cs typeface="Arial" charset="0"/>
            </a:endParaRPr>
          </a:p>
          <a:p>
            <a:r>
              <a:rPr lang="en-GB" altLang="en-US" sz="2000" dirty="0" smtClean="0">
                <a:latin typeface="Arial" charset="0"/>
                <a:cs typeface="Arial" charset="0"/>
              </a:rPr>
              <a:t>Run the program and check the motor shaft rotates. Save it in the Crumble folder. Call it ‘Run motor’.</a:t>
            </a:r>
          </a:p>
          <a:p>
            <a:endParaRPr lang="en-GB" altLang="en-US" sz="2000" dirty="0" smtClean="0">
              <a:latin typeface="Arial" charset="0"/>
              <a:cs typeface="Arial" charset="0"/>
            </a:endParaRPr>
          </a:p>
          <a:p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4270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77963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8</a:t>
            </a:r>
            <a:r>
              <a:rPr lang="en-GB" altLang="en-US" dirty="0" smtClean="0">
                <a:latin typeface="Arial" charset="0"/>
                <a:cs typeface="Arial" charset="0"/>
              </a:rPr>
              <a:t>. Make this LED circuit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9" y="2817414"/>
            <a:ext cx="7327556" cy="38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39468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9</a:t>
            </a:r>
            <a:r>
              <a:rPr lang="en-GB" altLang="en-US" dirty="0" smtClean="0">
                <a:latin typeface="Arial" charset="0"/>
                <a:cs typeface="Arial" charset="0"/>
              </a:rPr>
              <a:t>. Create a new program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468311" y="3363145"/>
            <a:ext cx="5141655" cy="280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Run the new program and check the LED comes on.</a:t>
            </a:r>
          </a:p>
          <a:p>
            <a:pPr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Does it matter which way round you connect your LED?</a:t>
            </a:r>
          </a:p>
          <a:p>
            <a:pPr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Save </a:t>
            </a:r>
            <a:r>
              <a:rPr lang="en-GB" altLang="en-US" sz="2000" dirty="0" smtClean="0">
                <a:latin typeface="Arial" charset="0"/>
                <a:cs typeface="Arial" charset="0"/>
              </a:rPr>
              <a:t>your new program in </a:t>
            </a:r>
            <a:r>
              <a:rPr lang="en-GB" altLang="en-US" sz="2000" dirty="0">
                <a:latin typeface="Arial" charset="0"/>
                <a:cs typeface="Arial" charset="0"/>
              </a:rPr>
              <a:t>the Crumble folder. Call it </a:t>
            </a:r>
            <a:r>
              <a:rPr lang="en-GB" altLang="en-US" sz="2000" dirty="0" smtClean="0">
                <a:latin typeface="Arial" charset="0"/>
                <a:cs typeface="Arial" charset="0"/>
              </a:rPr>
              <a:t>‘Light LED’.</a:t>
            </a:r>
            <a:endParaRPr lang="en-GB" altLang="en-US" sz="2000" dirty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altLang="en-US" sz="2800" dirty="0"/>
          </a:p>
          <a:p>
            <a:pPr>
              <a:spcAft>
                <a:spcPts val="6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830" y="3558127"/>
            <a:ext cx="2781216" cy="189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77963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10. Extension activities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208" y="2927866"/>
            <a:ext cx="3225242" cy="270681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Re-connect the lamp circuit.</a:t>
            </a:r>
          </a:p>
          <a:p>
            <a:pPr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Alter the ‘Run motor’ program to make the lamp glow more or less brightly.</a:t>
            </a:r>
          </a:p>
          <a:p>
            <a:pPr>
              <a:spcAft>
                <a:spcPts val="6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Try writing a program to make the lamp flash on and off. </a:t>
            </a:r>
            <a:endParaRPr lang="en-GB" altLang="en-US" sz="2600" dirty="0" smtClean="0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648" y="4846860"/>
            <a:ext cx="3180011" cy="1822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26" y="2850967"/>
            <a:ext cx="4253695" cy="180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8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3102"/>
            <a:ext cx="9143999" cy="1143000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11. Disconnect the battery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851" y="3691601"/>
            <a:ext cx="2669188" cy="214385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Unclip the snap battery connector to avoid draining the battery when not in use.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520" y="3110833"/>
            <a:ext cx="4456029" cy="305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1386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What did you learn?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26" y="2965622"/>
            <a:ext cx="3857382" cy="2298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54" y="3948003"/>
            <a:ext cx="2211433" cy="871134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1" y="2965622"/>
            <a:ext cx="1124465" cy="69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32" y="4383570"/>
            <a:ext cx="997428" cy="101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4469" y="5491208"/>
            <a:ext cx="282377" cy="1566145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661416" y="5484602"/>
            <a:ext cx="3874926" cy="13422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altLang="en-US" sz="2000" dirty="0" smtClean="0">
                <a:latin typeface="Arial" charset="0"/>
                <a:cs typeface="Arial" charset="0"/>
              </a:rPr>
              <a:t>Why use a symbols in a circuit diagram, instead of drawing the actual components?</a:t>
            </a:r>
          </a:p>
          <a:p>
            <a:pPr marL="0" indent="0">
              <a:spcAft>
                <a:spcPts val="1200"/>
              </a:spcAft>
              <a:buNone/>
            </a:pPr>
            <a:endParaRPr lang="en-GB" altLang="en-US" sz="2000" dirty="0" smtClean="0">
              <a:latin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20" y="3020870"/>
            <a:ext cx="681820" cy="5854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36" y="4669016"/>
            <a:ext cx="605023" cy="5202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70" y="5841936"/>
            <a:ext cx="620144" cy="72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6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1386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Move on to the next module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58" y="3146871"/>
            <a:ext cx="2335734" cy="2951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892" y="3146873"/>
            <a:ext cx="2765448" cy="2951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299" y="3146872"/>
            <a:ext cx="2326888" cy="29517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67746" y="6359953"/>
            <a:ext cx="3472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Copyright © Caroline Alliston 2017 </a:t>
            </a: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134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6562" y="1719434"/>
            <a:ext cx="8847438" cy="1222375"/>
          </a:xfrm>
          <a:prstGeom prst="rect">
            <a:avLst/>
          </a:prstGeom>
        </p:spPr>
        <p:txBody>
          <a:bodyPr/>
          <a:lstStyle/>
          <a:p>
            <a:pPr marL="0" indent="0" algn="ctr">
              <a:buFontTx/>
              <a:buNone/>
            </a:pPr>
            <a:r>
              <a:rPr lang="en-GB" altLang="en-US" sz="4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Set up the controller</a:t>
            </a:r>
            <a:endParaRPr lang="en-US" altLang="en-US" sz="4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05" y="3219700"/>
            <a:ext cx="6722076" cy="285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5"/>
            <a:ext cx="9144000" cy="1143000"/>
          </a:xfrm>
        </p:spPr>
        <p:txBody>
          <a:bodyPr/>
          <a:lstStyle/>
          <a:p>
            <a:r>
              <a:rPr lang="en-GB" altLang="en-US" sz="4000" dirty="0" smtClean="0">
                <a:latin typeface="Arial" charset="0"/>
                <a:cs typeface="Arial" charset="0"/>
              </a:rPr>
              <a:t>Learning objectives</a:t>
            </a:r>
            <a:endParaRPr lang="en-GB" alt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73381" y="3184053"/>
            <a:ext cx="7541569" cy="264833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en-US" sz="2400" dirty="0" smtClean="0">
                <a:latin typeface="Arial" charset="0"/>
                <a:cs typeface="Arial" charset="0"/>
              </a:rPr>
              <a:t>Recognise electrical components and their symbols</a:t>
            </a:r>
          </a:p>
          <a:p>
            <a:pPr>
              <a:spcAft>
                <a:spcPts val="600"/>
              </a:spcAft>
            </a:pPr>
            <a:r>
              <a:rPr lang="en-GB" altLang="en-US" sz="2400" dirty="0" smtClean="0">
                <a:latin typeface="Arial" charset="0"/>
                <a:cs typeface="Arial" charset="0"/>
              </a:rPr>
              <a:t>Identify conductors and insulators</a:t>
            </a:r>
          </a:p>
          <a:p>
            <a:pPr>
              <a:spcAft>
                <a:spcPts val="600"/>
              </a:spcAft>
            </a:pPr>
            <a:r>
              <a:rPr lang="en-GB" altLang="en-US" sz="2400" dirty="0" smtClean="0">
                <a:latin typeface="Arial" charset="0"/>
                <a:cs typeface="Arial" charset="0"/>
              </a:rPr>
              <a:t>Learn to follow a circuit diagram</a:t>
            </a:r>
          </a:p>
          <a:p>
            <a:pPr>
              <a:spcAft>
                <a:spcPts val="600"/>
              </a:spcAft>
            </a:pPr>
            <a:r>
              <a:rPr lang="en-GB" altLang="en-US" sz="2400" dirty="0" smtClean="0">
                <a:latin typeface="Arial" charset="0"/>
                <a:cs typeface="Arial" charset="0"/>
              </a:rPr>
              <a:t>Investigate motors, bulbs and LEDs</a:t>
            </a:r>
          </a:p>
          <a:p>
            <a:pPr>
              <a:spcAft>
                <a:spcPts val="600"/>
              </a:spcAft>
            </a:pPr>
            <a:r>
              <a:rPr lang="en-GB" altLang="en-US" sz="2400" dirty="0" smtClean="0">
                <a:latin typeface="Arial" charset="0"/>
                <a:cs typeface="Arial" charset="0"/>
              </a:rPr>
              <a:t>Create computer programs that control physical systems</a:t>
            </a:r>
          </a:p>
          <a:p>
            <a:pPr marL="0" indent="0">
              <a:spcAft>
                <a:spcPts val="600"/>
              </a:spcAft>
              <a:buNone/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9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01861"/>
            <a:ext cx="9144000" cy="1143000"/>
          </a:xfrm>
        </p:spPr>
        <p:txBody>
          <a:bodyPr/>
          <a:lstStyle/>
          <a:p>
            <a:r>
              <a:rPr lang="en-GB" altLang="en-US" sz="4000" dirty="0" smtClean="0">
                <a:latin typeface="Arial" charset="0"/>
                <a:cs typeface="Arial" charset="0"/>
              </a:rPr>
              <a:t>1. Work safely</a:t>
            </a:r>
            <a:endParaRPr lang="en-GB" alt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3177" y="2869321"/>
            <a:ext cx="8208962" cy="4392612"/>
          </a:xfr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sz="2000" dirty="0" smtClean="0">
                <a:latin typeface="Arial" charset="0"/>
                <a:cs typeface="Arial" charset="0"/>
              </a:rPr>
              <a:t>Look at the tools and equipment. Can you spot any potential hazards? </a:t>
            </a: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 smtClean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sz="2000" dirty="0" smtClean="0">
                <a:latin typeface="Arial" charset="0"/>
                <a:cs typeface="Arial" charset="0"/>
              </a:rPr>
              <a:t>Can you think of ways to reduce the risks?</a:t>
            </a:r>
          </a:p>
          <a:p>
            <a:pPr marL="0" indent="0">
              <a:buFontTx/>
              <a:buNone/>
            </a:pPr>
            <a:endParaRPr lang="en-GB" altLang="en-US" dirty="0" smtClean="0"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683" y="3955236"/>
            <a:ext cx="2087562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316" y="3632974"/>
            <a:ext cx="1658938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75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599599"/>
            <a:ext cx="9144000" cy="947738"/>
          </a:xfrm>
        </p:spPr>
        <p:txBody>
          <a:bodyPr/>
          <a:lstStyle/>
          <a:p>
            <a:r>
              <a:rPr lang="en-US" altLang="en-US" sz="4000" dirty="0">
                <a:latin typeface="Arial" charset="0"/>
                <a:cs typeface="Arial" charset="0"/>
              </a:rPr>
              <a:t>2</a:t>
            </a:r>
            <a:r>
              <a:rPr lang="en-US" altLang="en-US" sz="4000" dirty="0" smtClean="0">
                <a:latin typeface="Arial" charset="0"/>
                <a:cs typeface="Arial" charset="0"/>
              </a:rPr>
              <a:t>. Identify the electrical parts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2010" y="2812694"/>
            <a:ext cx="7921625" cy="53736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000" dirty="0" smtClean="0">
                <a:latin typeface="Arial" charset="0"/>
                <a:cs typeface="Arial" charset="0"/>
              </a:rPr>
              <a:t>Name these electrical components and their symbols:</a:t>
            </a:r>
            <a:endParaRPr lang="en-GB" altLang="en-US" sz="2000" dirty="0" smtClean="0"/>
          </a:p>
        </p:txBody>
      </p:sp>
      <p:pic>
        <p:nvPicPr>
          <p:cNvPr id="1741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90" y="3395383"/>
            <a:ext cx="1236769" cy="185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5981186"/>
            <a:ext cx="4816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4306888"/>
            <a:ext cx="33655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64" y="3553828"/>
            <a:ext cx="1715230" cy="106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743" y="3149464"/>
            <a:ext cx="1462944" cy="148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51" y="4724401"/>
            <a:ext cx="985622" cy="8463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83" y="5250537"/>
            <a:ext cx="781920" cy="812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97" y="6496095"/>
            <a:ext cx="4965299" cy="361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347" y="4724401"/>
            <a:ext cx="911735" cy="783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93" y="2868212"/>
            <a:ext cx="436559" cy="2421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658" y="5356292"/>
            <a:ext cx="1066892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2278" y="1464663"/>
            <a:ext cx="5972175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3</a:t>
            </a:r>
            <a:r>
              <a:rPr lang="en-GB" altLang="en-US" sz="4000" dirty="0" smtClean="0">
                <a:latin typeface="Arial" charset="0"/>
                <a:cs typeface="Arial" charset="0"/>
              </a:rPr>
              <a:t>. Collect your parts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848446"/>
            <a:ext cx="6830712" cy="2403475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Make sure you have all the parts listed in your workbook. </a:t>
            </a:r>
          </a:p>
          <a:p>
            <a:pPr>
              <a:spcAft>
                <a:spcPts val="1200"/>
              </a:spcAft>
              <a:defRPr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  <a:defRPr/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  <a:defRPr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  <a:defRPr/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Screw the bulb into the bulb holder and clip the motor into the motor mount. </a:t>
            </a:r>
            <a:endParaRPr lang="en-GB" alt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39084" y="1567025"/>
            <a:ext cx="2230865" cy="5616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242598" y="3708557"/>
            <a:ext cx="3456466" cy="167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2278" y="1464663"/>
            <a:ext cx="5972175" cy="1143000"/>
          </a:xfrm>
        </p:spPr>
        <p:txBody>
          <a:bodyPr>
            <a:normAutofit/>
          </a:bodyPr>
          <a:lstStyle/>
          <a:p>
            <a:r>
              <a:rPr lang="en-GB" altLang="en-US" sz="4000" dirty="0" smtClean="0">
                <a:latin typeface="Arial" charset="0"/>
                <a:cs typeface="Arial" charset="0"/>
              </a:rPr>
              <a:t>4. Mount your Crumble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49" y="2848446"/>
            <a:ext cx="5446755" cy="2403475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Cut a strip of corrugated plastic and use it to attach the Crumble controller to the base.</a:t>
            </a:r>
          </a:p>
          <a:p>
            <a:pPr>
              <a:spcAft>
                <a:spcPts val="1200"/>
              </a:spcAft>
              <a:defRPr/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  <a:defRPr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  <a:defRPr/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  <a:defRPr/>
            </a:pPr>
            <a:endParaRPr lang="en-GB" altLang="en-US" sz="2000" dirty="0" smtClean="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Connect the controller to the computer with the micro-USB cable. </a:t>
            </a:r>
            <a:endParaRPr lang="en-GB" alt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62" y="3709349"/>
            <a:ext cx="3159631" cy="1959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90" y="3299019"/>
            <a:ext cx="2942920" cy="300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570706" y="2864879"/>
            <a:ext cx="80978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charset="0"/>
                <a:cs typeface="Arial" charset="0"/>
              </a:rPr>
              <a:t>If batteries are ‘short-circuited’ they can get very hot</a:t>
            </a:r>
            <a:r>
              <a:rPr lang="en-GB" altLang="en-US" sz="2000" dirty="0" smtClean="0">
                <a:latin typeface="Arial" charset="0"/>
                <a:cs typeface="Arial" charset="0"/>
              </a:rPr>
              <a:t>. Do </a:t>
            </a:r>
            <a:r>
              <a:rPr lang="en-GB" altLang="en-US" sz="2000" dirty="0">
                <a:latin typeface="Arial" charset="0"/>
                <a:cs typeface="Arial" charset="0"/>
              </a:rPr>
              <a:t>not connect the bare </a:t>
            </a:r>
            <a:r>
              <a:rPr lang="en-GB" altLang="en-US" sz="2000" dirty="0" smtClean="0">
                <a:latin typeface="Arial" charset="0"/>
                <a:cs typeface="Arial" charset="0"/>
              </a:rPr>
              <a:t>metal ends </a:t>
            </a:r>
            <a:r>
              <a:rPr lang="en-GB" altLang="en-US" sz="2000" dirty="0">
                <a:latin typeface="Arial" charset="0"/>
                <a:cs typeface="Arial" charset="0"/>
              </a:rPr>
              <a:t>of the wires from the battery directly </a:t>
            </a:r>
            <a:r>
              <a:rPr lang="en-GB" altLang="en-US" sz="2000" dirty="0" smtClean="0">
                <a:latin typeface="Arial" charset="0"/>
                <a:cs typeface="Arial" charset="0"/>
              </a:rPr>
              <a:t>together.</a:t>
            </a:r>
            <a:endParaRPr lang="en-GB" altLang="en-US" sz="2000" dirty="0">
              <a:latin typeface="Arial" charset="0"/>
              <a:cs typeface="Arial" charset="0"/>
            </a:endParaRP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1" y="1696437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  <a:latin typeface="Arial" charset="0"/>
                <a:cs typeface="Arial" charset="0"/>
              </a:rPr>
              <a:t>5</a:t>
            </a:r>
            <a:r>
              <a:rPr lang="en-US" altLang="en-US" sz="4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 Avoid short circuits</a:t>
            </a:r>
            <a:endParaRPr lang="en-GB" altLang="en-US" sz="4000" dirty="0">
              <a:solidFill>
                <a:schemeClr val="bg1"/>
              </a:solidFill>
            </a:endParaRPr>
          </a:p>
        </p:txBody>
      </p:sp>
      <p:pic>
        <p:nvPicPr>
          <p:cNvPr id="2048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342" y="4312355"/>
            <a:ext cx="3914937" cy="72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2998" y="3991755"/>
            <a:ext cx="451600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latin typeface="Arial" charset="0"/>
                <a:cs typeface="Arial" charset="0"/>
              </a:rPr>
              <a:t>Tie </a:t>
            </a:r>
            <a:r>
              <a:rPr lang="en-GB" altLang="en-US" sz="2000" dirty="0">
                <a:latin typeface="Arial" charset="0"/>
                <a:cs typeface="Arial" charset="0"/>
              </a:rPr>
              <a:t>the black wire and the red wire from the battery clip in a reef </a:t>
            </a:r>
            <a:r>
              <a:rPr lang="en-GB" altLang="en-US" sz="2000" dirty="0" smtClean="0">
                <a:latin typeface="Arial" charset="0"/>
                <a:cs typeface="Arial" charset="0"/>
              </a:rPr>
              <a:t>knot. This makes the metal ends point in opposite directions to prevent them touching.  </a:t>
            </a:r>
            <a:endParaRPr lang="en-GB" altLang="en-US" sz="2000" dirty="0">
              <a:latin typeface="Arial" charset="0"/>
              <a:cs typeface="Arial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0757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07267"/>
            <a:ext cx="9143999" cy="1143000"/>
          </a:xfrm>
        </p:spPr>
        <p:txBody>
          <a:bodyPr/>
          <a:lstStyle/>
          <a:p>
            <a:r>
              <a:rPr lang="en-GB" altLang="en-US" sz="3200" dirty="0" smtClean="0">
                <a:latin typeface="Arial" charset="0"/>
                <a:cs typeface="Arial" charset="0"/>
              </a:rPr>
              <a:t> </a:t>
            </a:r>
            <a:r>
              <a:rPr lang="en-GB" altLang="en-US" sz="4000" dirty="0">
                <a:latin typeface="Arial" charset="0"/>
                <a:cs typeface="Arial" charset="0"/>
              </a:rPr>
              <a:t>6</a:t>
            </a:r>
            <a:r>
              <a:rPr lang="en-GB" altLang="en-US" sz="4000" dirty="0" smtClean="0">
                <a:latin typeface="Arial" charset="0"/>
                <a:cs typeface="Arial" charset="0"/>
              </a:rPr>
              <a:t>.</a:t>
            </a:r>
            <a:r>
              <a:rPr lang="en-GB" altLang="en-US" sz="3200" dirty="0" smtClean="0">
                <a:latin typeface="Arial" charset="0"/>
                <a:cs typeface="Arial" charset="0"/>
              </a:rPr>
              <a:t> </a:t>
            </a:r>
            <a:r>
              <a:rPr lang="en-GB" altLang="en-US" sz="4000" dirty="0" smtClean="0">
                <a:latin typeface="Arial" charset="0"/>
                <a:cs typeface="Arial" charset="0"/>
              </a:rPr>
              <a:t>Make this circuit</a:t>
            </a:r>
            <a:endParaRPr lang="en-US" altLang="en-US" sz="4000" dirty="0" smtClean="0">
              <a:latin typeface="Arial" charset="0"/>
              <a:cs typeface="Arial" charset="0"/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71718" y="2711066"/>
            <a:ext cx="8748712" cy="3949226"/>
          </a:xfrm>
        </p:spPr>
        <p:txBody>
          <a:bodyPr/>
          <a:lstStyle/>
          <a:p>
            <a:r>
              <a:rPr lang="en-GB" altLang="en-US" sz="2000" dirty="0" smtClean="0">
                <a:latin typeface="Arial" charset="0"/>
                <a:cs typeface="Arial" charset="0"/>
              </a:rPr>
              <a:t>Why do you need to attach your crocodile clips to metal parts, not plastic? </a:t>
            </a:r>
            <a:endParaRPr lang="en-GB" altLang="en-US" sz="2000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1" y="3200397"/>
            <a:ext cx="6411665" cy="339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n Boats PowerPoint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ster Template" id="{69ED42F1-C476-4AF4-92D2-894A61E750B1}" vid="{59444A8B-17F7-4116-93AB-A523848D5571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dy Slide - No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ster Template" id="{69ED42F1-C476-4AF4-92D2-894A61E750B1}" vid="{2EA5D14B-1FFB-4F41-82E0-8C2FAEB4E1BB}"/>
    </a:ext>
  </a:extLst>
</a:theme>
</file>

<file path=ppt/theme/theme3.xml><?xml version="1.0" encoding="utf-8"?>
<a:theme xmlns:a="http://schemas.openxmlformats.org/drawingml/2006/main" name="Body Slide - With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ster Template" id="{69ED42F1-C476-4AF4-92D2-894A61E750B1}" vid="{485EBDD6-FF75-42DF-99B1-2BFC2B2E0485}"/>
    </a:ext>
  </a:extLst>
</a:theme>
</file>

<file path=ppt/theme/theme4.xml><?xml version="1.0" encoding="utf-8"?>
<a:theme xmlns:a="http://schemas.openxmlformats.org/drawingml/2006/main" name="Image Slide - With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ster Template" id="{69ED42F1-C476-4AF4-92D2-894A61E750B1}" vid="{32B095F3-1CDD-4E35-B483-3D6DE6DEE4A0}"/>
    </a:ext>
  </a:extLst>
</a:theme>
</file>

<file path=ppt/theme/theme5.xml><?xml version="1.0" encoding="utf-8"?>
<a:theme xmlns:a="http://schemas.openxmlformats.org/drawingml/2006/main" name="Image Slide - No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ster Template" id="{69ED42F1-C476-4AF4-92D2-894A61E750B1}" vid="{1E38F2AD-584B-48D7-9B76-BD669FE53F18}"/>
    </a:ext>
  </a:extLst>
</a:theme>
</file>

<file path=ppt/theme/theme6.xml><?xml version="1.0" encoding="utf-8"?>
<a:theme xmlns:a="http://schemas.openxmlformats.org/drawingml/2006/main" name="Impact Slid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ster Template" id="{69ED42F1-C476-4AF4-92D2-894A61E750B1}" vid="{CE81896E-3BF2-4D22-9B3F-C24E887228FE}"/>
    </a:ext>
  </a:extLst>
</a:theme>
</file>

<file path=ppt/theme/theme7.xml><?xml version="1.0" encoding="utf-8"?>
<a:theme xmlns:a="http://schemas.openxmlformats.org/drawingml/2006/main" name="Bullet points with circular imag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ster Template" id="{69ED42F1-C476-4AF4-92D2-894A61E750B1}" vid="{775DC516-8D31-4452-9DD9-7955214A1823}"/>
    </a:ext>
  </a:extLst>
</a:theme>
</file>

<file path=ppt/theme/theme8.xml><?xml version="1.0" encoding="utf-8"?>
<a:theme xmlns:a="http://schemas.openxmlformats.org/drawingml/2006/main" name="Web slid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ster Template" id="{69ED42F1-C476-4AF4-92D2-894A61E750B1}" vid="{E2A318D6-3AA9-442A-8622-CF148FA86B70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 Boats PowerPoint</Template>
  <TotalTime>2613</TotalTime>
  <Words>473</Words>
  <Application>Microsoft Office PowerPoint</Application>
  <PresentationFormat>On-screen Show (4:3)</PresentationFormat>
  <Paragraphs>73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Fan Boats PowerPoint</vt:lpstr>
      <vt:lpstr>Body Slide - No narrative</vt:lpstr>
      <vt:lpstr>Body Slide - With narrative</vt:lpstr>
      <vt:lpstr>Image Slide - With narrative</vt:lpstr>
      <vt:lpstr>Image Slide - No narrative</vt:lpstr>
      <vt:lpstr>Impact Slide</vt:lpstr>
      <vt:lpstr>Bullet points with circular image</vt:lpstr>
      <vt:lpstr>Web slide</vt:lpstr>
      <vt:lpstr>Crumble PowerPoint 1</vt:lpstr>
      <vt:lpstr>PowerPoint Presentation</vt:lpstr>
      <vt:lpstr>Learning objectives</vt:lpstr>
      <vt:lpstr>1. Work safely</vt:lpstr>
      <vt:lpstr>2. Identify the electrical parts</vt:lpstr>
      <vt:lpstr>3. Collect your parts</vt:lpstr>
      <vt:lpstr>4. Mount your Crumble</vt:lpstr>
      <vt:lpstr>PowerPoint Presentation</vt:lpstr>
      <vt:lpstr> 6. Make this circuit</vt:lpstr>
      <vt:lpstr>7. Create this program</vt:lpstr>
      <vt:lpstr>8. Make this LED circuit</vt:lpstr>
      <vt:lpstr>9. Create a new program</vt:lpstr>
      <vt:lpstr>10. Extension activities</vt:lpstr>
      <vt:lpstr>11. Disconnect the battery</vt:lpstr>
      <vt:lpstr>What did you learn?</vt:lpstr>
      <vt:lpstr>Move on to the next module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 Boats PowerPoint</dc:title>
  <dc:creator>Caroline</dc:creator>
  <cp:lastModifiedBy>Caroline</cp:lastModifiedBy>
  <cp:revision>96</cp:revision>
  <dcterms:created xsi:type="dcterms:W3CDTF">2017-08-02T06:34:02Z</dcterms:created>
  <dcterms:modified xsi:type="dcterms:W3CDTF">2017-12-16T07:55:33Z</dcterms:modified>
</cp:coreProperties>
</file>