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7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  <p:sldMasterId id="2147483689" r:id="rId2"/>
    <p:sldMasterId id="2147483701" r:id="rId3"/>
    <p:sldMasterId id="2147483720" r:id="rId4"/>
    <p:sldMasterId id="2147483729" r:id="rId5"/>
    <p:sldMasterId id="2147483697" r:id="rId6"/>
    <p:sldMasterId id="2147483738" r:id="rId7"/>
    <p:sldMasterId id="2147483755" r:id="rId8"/>
  </p:sldMasterIdLst>
  <p:notesMasterIdLst>
    <p:notesMasterId r:id="rId29"/>
  </p:notesMasterIdLst>
  <p:handoutMasterIdLst>
    <p:handoutMasterId r:id="rId30"/>
  </p:handoutMasterIdLst>
  <p:sldIdLst>
    <p:sldId id="256" r:id="rId9"/>
    <p:sldId id="257" r:id="rId10"/>
    <p:sldId id="260" r:id="rId11"/>
    <p:sldId id="261" r:id="rId12"/>
    <p:sldId id="268" r:id="rId13"/>
    <p:sldId id="269" r:id="rId14"/>
    <p:sldId id="270" r:id="rId15"/>
    <p:sldId id="271" r:id="rId16"/>
    <p:sldId id="272" r:id="rId17"/>
    <p:sldId id="282" r:id="rId18"/>
    <p:sldId id="273" r:id="rId19"/>
    <p:sldId id="274" r:id="rId20"/>
    <p:sldId id="275" r:id="rId21"/>
    <p:sldId id="283" r:id="rId22"/>
    <p:sldId id="276" r:id="rId23"/>
    <p:sldId id="277" r:id="rId24"/>
    <p:sldId id="278" r:id="rId25"/>
    <p:sldId id="279" r:id="rId26"/>
    <p:sldId id="281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D9D9"/>
    <a:srgbClr val="444242"/>
    <a:srgbClr val="EECCD8"/>
    <a:srgbClr val="CEDEED"/>
    <a:srgbClr val="1574C2"/>
    <a:srgbClr val="6C6969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40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3" d="100"/>
          <a:sy n="53" d="100"/>
        </p:scale>
        <p:origin x="2648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D1468B-6D6F-4C34-860D-7F5B473D5983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32FDC-EC34-4195-A98B-0AC11872314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831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FE942-CB5C-45E4-AC4A-B3AA901643F1}" type="datetimeFigureOut">
              <a:rPr lang="en-GB" smtClean="0"/>
              <a:t>12/02/2020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1B247-9ABE-4E5B-BAC9-09413BD9348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49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A40C7F29-91B0-43A5-B1CE-79EDA5284F8C}" type="slidenum">
              <a:rPr lang="en-US" altLang="en-US" sz="1200" smtClean="0"/>
              <a:pPr/>
              <a:t>11</a:t>
            </a:fld>
            <a:endParaRPr lang="en-US" alt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591B66C-6403-4C10-9424-4B1F92D2F3D8}" type="slidenum">
              <a:rPr lang="en-US" altLang="en-US" sz="1200" smtClean="0"/>
              <a:pPr/>
              <a:t>13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591B66C-6403-4C10-9424-4B1F92D2F3D8}" type="slidenum">
              <a:rPr lang="en-US" altLang="en-US" sz="1200" smtClean="0"/>
              <a:pPr/>
              <a:t>14</a:t>
            </a:fld>
            <a:endParaRPr lang="en-US" altLang="en-US" sz="1200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24374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136A47B-1C70-476C-8DD8-FFA74D2DAC96}" type="slidenum">
              <a:rPr lang="en-US" altLang="en-US" sz="1200" smtClean="0"/>
              <a:pPr/>
              <a:t>3</a:t>
            </a:fld>
            <a:endParaRPr lang="en-US" altLang="en-US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486D20C3-45AF-4C84-8CE0-272D9D1D7D80}" type="slidenum">
              <a:rPr lang="en-US" altLang="en-US" sz="1200" smtClean="0"/>
              <a:pPr/>
              <a:t>4</a:t>
            </a:fld>
            <a:endParaRPr lang="en-US" altLang="en-US" sz="120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61B91A3-9E6E-4F3A-9AB5-798FEBEE3B50}" type="slidenum">
              <a:rPr lang="en-US" altLang="en-US" sz="1200" smtClean="0"/>
              <a:pPr/>
              <a:t>5</a:t>
            </a:fld>
            <a:endParaRPr lang="en-US" alt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041C6BF-49C4-44AA-BA93-8B8A3E40A05E}" type="slidenum">
              <a:rPr lang="en-US" altLang="en-US" sz="1200" smtClean="0"/>
              <a:pPr/>
              <a:t>8</a:t>
            </a:fld>
            <a:endParaRPr lang="en-US" altLang="en-US" sz="12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A36682E-E885-4199-BDCF-7A9F47006AA8}" type="slidenum">
              <a:rPr lang="en-US" altLang="en-US" sz="1200" smtClean="0"/>
              <a:pPr/>
              <a:t>9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A36682E-E885-4199-BDCF-7A9F47006AA8}" type="slidenum">
              <a:rPr lang="en-US" altLang="en-US" sz="1200" smtClean="0"/>
              <a:pPr/>
              <a:t>10</a:t>
            </a:fld>
            <a:endParaRPr lang="en-US" altLang="en-US" sz="120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6224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out additional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64905"/>
            <a:ext cx="9144000" cy="429309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Insert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0361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888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5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8003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136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121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rgbClr val="6C6969">
              <a:alpha val="2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865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376914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68792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5086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6499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7623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additional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886075"/>
            <a:ext cx="9144000" cy="397192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baseline="0"/>
            </a:lvl1pPr>
          </a:lstStyle>
          <a:p>
            <a:r>
              <a:rPr lang="en-US" dirty="0"/>
              <a:t>Insert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 here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0" y="2572165"/>
            <a:ext cx="9144000" cy="313932"/>
          </a:xfrm>
          <a:prstGeom prst="rect">
            <a:avLst/>
          </a:prstGeom>
          <a:solidFill>
            <a:schemeClr val="accent6">
              <a:alpha val="2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5243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517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7718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444242">
              <a:alpha val="20000"/>
            </a:srgb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0775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7358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32878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93674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864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34655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9528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EECCD8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3974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609600"/>
            <a:ext cx="7774632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B84B5-06C3-4DFF-A5C6-568AA24A83D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952186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DAD9D9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943100"/>
            <a:ext cx="9144000" cy="49149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0898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05538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44775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0719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915203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42106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43200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1600"/>
            <a:ext cx="9144000" cy="5486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70640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0" y="1377995"/>
            <a:ext cx="9144000" cy="55085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endParaRPr lang="en-US" dirty="0"/>
          </a:p>
          <a:p>
            <a:pPr lvl="0"/>
            <a:r>
              <a:rPr lang="en-US" dirty="0"/>
              <a:t>Click to add photo/graph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1114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2017</a:t>
            </a: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448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00213"/>
            <a:ext cx="7772400" cy="4395787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0FB0C-6C86-47DF-83EC-A36B4F6E400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78043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2017</a:t>
            </a: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94941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2017</a:t>
            </a: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wrap="square"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22233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2017</a:t>
            </a: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79151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2017</a:t>
            </a: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96628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52400" y="646436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© TTS Group Ltd 2017</a:t>
            </a:r>
          </a:p>
        </p:txBody>
      </p:sp>
      <p:pic>
        <p:nvPicPr>
          <p:cNvPr id="5" name="Picture 4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0" y="6399101"/>
            <a:ext cx="584200" cy="306499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72634" y="1559952"/>
            <a:ext cx="7745226" cy="39449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60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6000" b="1">
                <a:solidFill>
                  <a:schemeClr val="bg1"/>
                </a:solidFill>
              </a:defRPr>
            </a:lvl2pPr>
            <a:lvl3pPr marL="914400" indent="0" algn="ctr">
              <a:buNone/>
              <a:defRPr sz="6000" b="1">
                <a:solidFill>
                  <a:schemeClr val="bg1"/>
                </a:solidFill>
              </a:defRPr>
            </a:lvl3pPr>
            <a:lvl4pPr marL="1371600" indent="0" algn="ctr">
              <a:buNone/>
              <a:defRPr sz="6000" b="1">
                <a:solidFill>
                  <a:schemeClr val="bg1"/>
                </a:solidFill>
              </a:defRPr>
            </a:lvl4pPr>
            <a:lvl5pPr marL="1828800" indent="0" algn="ctr">
              <a:buNone/>
              <a:defRPr sz="6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Impact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365704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2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668021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4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64838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tx2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616921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3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784346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5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0680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7EE97-4F7A-4516-99AE-11F5D4C9295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905653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6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CEDEED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52348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raspber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chemeClr val="accent1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EECCD8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498985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dark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172075" y="2238374"/>
            <a:ext cx="4371974" cy="4477393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endParaRPr lang="en-US" dirty="0"/>
          </a:p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324099"/>
            <a:ext cx="5370512" cy="3838575"/>
          </a:xfrm>
          <a:prstGeom prst="rect">
            <a:avLst/>
          </a:prstGeom>
        </p:spPr>
        <p:txBody>
          <a:bodyPr/>
          <a:lstStyle>
            <a:lvl1pPr>
              <a:lnSpc>
                <a:spcPct val="150000"/>
              </a:lnSpc>
              <a:buClr>
                <a:srgbClr val="444242"/>
              </a:buClr>
              <a:defRPr sz="2200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rgbClr val="44424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lang="en-GB" dirty="0"/>
            </a:lvl1pPr>
          </a:lstStyle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" y="1376284"/>
            <a:ext cx="9144000" cy="566816"/>
          </a:xfrm>
          <a:prstGeom prst="rect">
            <a:avLst/>
          </a:prstGeom>
          <a:solidFill>
            <a:srgbClr val="DAD9D9"/>
          </a:solidFill>
        </p:spPr>
        <p:txBody>
          <a:bodyPr anchor="ctr">
            <a:normAutofit/>
          </a:bodyPr>
          <a:lstStyle>
            <a:lvl1pPr marL="266700" indent="0">
              <a:buNone/>
              <a:defRPr sz="2200" baseline="0">
                <a:solidFill>
                  <a:srgbClr val="444242"/>
                </a:solidFill>
              </a:defRPr>
            </a:lvl1pPr>
            <a:lvl2pPr marL="180975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9144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3716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182880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add text (max 3 lines and resize tint box using lower handle)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64780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87114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153760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9051671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eaf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73214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lila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rgbClr val="8C7D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13266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indi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/>
          <p:cNvCxnSpPr/>
          <p:nvPr userDrawn="1"/>
        </p:nvCxnSpPr>
        <p:spPr>
          <a:xfrm>
            <a:off x="2307853" y="3429000"/>
            <a:ext cx="4392488" cy="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3465826" y="1628800"/>
            <a:ext cx="2298411" cy="3456384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3315965" y="1484784"/>
            <a:ext cx="2448273" cy="3600400"/>
          </a:xfrm>
          <a:prstGeom prst="line">
            <a:avLst/>
          </a:prstGeom>
          <a:ln w="127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 userDrawn="1"/>
        </p:nvSpPr>
        <p:spPr>
          <a:xfrm>
            <a:off x="3315965" y="2204864"/>
            <a:ext cx="2448272" cy="2448272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8957" y="2708920"/>
            <a:ext cx="965200" cy="50639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316139" y="3286125"/>
            <a:ext cx="2447925" cy="10858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b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add text</a:t>
            </a:r>
            <a:endParaRPr lang="en-GB" dirty="0"/>
          </a:p>
        </p:txBody>
      </p:sp>
      <p:sp>
        <p:nvSpPr>
          <p:cNvPr id="30" name="Picture Placeholder 29"/>
          <p:cNvSpPr>
            <a:spLocks noGrp="1"/>
          </p:cNvSpPr>
          <p:nvPr>
            <p:ph type="pic" sz="quarter" idx="11" hasCustomPrompt="1"/>
          </p:nvPr>
        </p:nvSpPr>
        <p:spPr>
          <a:xfrm>
            <a:off x="2484495" y="639384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1" name="Picture Placeholder 29"/>
          <p:cNvSpPr>
            <a:spLocks noGrp="1"/>
          </p:cNvSpPr>
          <p:nvPr>
            <p:ph type="pic" sz="quarter" idx="12" hasCustomPrompt="1"/>
          </p:nvPr>
        </p:nvSpPr>
        <p:spPr>
          <a:xfrm>
            <a:off x="4974228" y="626985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2" name="Picture Placeholder 29"/>
          <p:cNvSpPr>
            <a:spLocks noGrp="1"/>
          </p:cNvSpPr>
          <p:nvPr>
            <p:ph type="pic" sz="quarter" idx="13" hasCustomPrompt="1"/>
          </p:nvPr>
        </p:nvSpPr>
        <p:spPr>
          <a:xfrm>
            <a:off x="6018198" y="263431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3" name="Picture Placeholder 29"/>
          <p:cNvSpPr>
            <a:spLocks noGrp="1"/>
          </p:cNvSpPr>
          <p:nvPr>
            <p:ph type="pic" sz="quarter" idx="14" hasCustomPrompt="1"/>
          </p:nvPr>
        </p:nvSpPr>
        <p:spPr>
          <a:xfrm>
            <a:off x="1531013" y="2630400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4" name="Picture Placeholder 29"/>
          <p:cNvSpPr>
            <a:spLocks noGrp="1"/>
          </p:cNvSpPr>
          <p:nvPr>
            <p:ph type="pic" sz="quarter" idx="15" hasCustomPrompt="1"/>
          </p:nvPr>
        </p:nvSpPr>
        <p:spPr>
          <a:xfrm>
            <a:off x="2484495" y="4653136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5" name="Picture Placeholder 29"/>
          <p:cNvSpPr>
            <a:spLocks noGrp="1"/>
          </p:cNvSpPr>
          <p:nvPr>
            <p:ph type="pic" sz="quarter" idx="16" hasCustomPrompt="1"/>
          </p:nvPr>
        </p:nvSpPr>
        <p:spPr>
          <a:xfrm>
            <a:off x="5051720" y="4648543"/>
            <a:ext cx="1579672" cy="1560513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/>
              <a:t>Click to add picture</a:t>
            </a:r>
            <a:endParaRPr lang="en-GB" dirty="0"/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7" hasCustomPrompt="1"/>
          </p:nvPr>
        </p:nvSpPr>
        <p:spPr>
          <a:xfrm>
            <a:off x="634851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8" name="Text Placeholder 36"/>
          <p:cNvSpPr>
            <a:spLocks noGrp="1"/>
          </p:cNvSpPr>
          <p:nvPr>
            <p:ph type="body" sz="quarter" idx="18" hasCustomPrompt="1"/>
          </p:nvPr>
        </p:nvSpPr>
        <p:spPr>
          <a:xfrm>
            <a:off x="6822677" y="529480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39" name="Text Placeholder 36"/>
          <p:cNvSpPr>
            <a:spLocks noGrp="1"/>
          </p:cNvSpPr>
          <p:nvPr>
            <p:ph type="body" sz="quarter" idx="19" hasCustomPrompt="1"/>
          </p:nvPr>
        </p:nvSpPr>
        <p:spPr>
          <a:xfrm>
            <a:off x="7759655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1" name="Text Placeholder 36"/>
          <p:cNvSpPr>
            <a:spLocks noGrp="1"/>
          </p:cNvSpPr>
          <p:nvPr>
            <p:ph type="body" sz="quarter" idx="20" hasCustomPrompt="1"/>
          </p:nvPr>
        </p:nvSpPr>
        <p:spPr>
          <a:xfrm>
            <a:off x="118262" y="3052216"/>
            <a:ext cx="1285771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2" name="Text Placeholder 36"/>
          <p:cNvSpPr>
            <a:spLocks noGrp="1"/>
          </p:cNvSpPr>
          <p:nvPr>
            <p:ph type="body" sz="quarter" idx="21" hasCustomPrompt="1"/>
          </p:nvPr>
        </p:nvSpPr>
        <p:spPr>
          <a:xfrm>
            <a:off x="634851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22" hasCustomPrompt="1"/>
          </p:nvPr>
        </p:nvSpPr>
        <p:spPr>
          <a:xfrm>
            <a:off x="6822677" y="609619"/>
            <a:ext cx="1685925" cy="753566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800" b="0" baseline="0"/>
            </a:lvl1pPr>
          </a:lstStyle>
          <a:p>
            <a:pPr lvl="0"/>
            <a:r>
              <a:rPr lang="en-US" dirty="0"/>
              <a:t>Click</a:t>
            </a:r>
            <a:br>
              <a:rPr lang="en-US" dirty="0"/>
            </a:br>
            <a:r>
              <a:rPr lang="en-US" dirty="0"/>
              <a:t>To add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5967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C1E4D-FB50-4DD4-B603-ADCC3FDF4F5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565464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aqu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716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accent4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50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T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81000"/>
            <a:ext cx="9144000" cy="9906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1371600"/>
            <a:ext cx="9144000" cy="304800"/>
          </a:xfrm>
          <a:prstGeom prst="rect">
            <a:avLst/>
          </a:prstGeom>
          <a:solidFill>
            <a:schemeClr val="tx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add title</a:t>
            </a:r>
            <a:endParaRPr lang="en-GB" dirty="0"/>
          </a:p>
        </p:txBody>
      </p:sp>
      <p:pic>
        <p:nvPicPr>
          <p:cNvPr id="6" name="Picture 5" descr="TTS logo mono wh 210714.ep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1694" y="612015"/>
            <a:ext cx="965200" cy="506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8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1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0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18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1.xml"/><Relationship Id="rId7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8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55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TS logo Pantones 210714.eps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1400" y="295946"/>
            <a:ext cx="1905000" cy="9994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574304"/>
            <a:ext cx="9144000" cy="9906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579627"/>
            <a:ext cx="9143999" cy="9852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add text here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757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762" r:id="rId3"/>
    <p:sldLayoutId id="2147483763" r:id="rId4"/>
    <p:sldLayoutId id="2147483764" r:id="rId5"/>
    <p:sldLayoutId id="2147483765" r:id="rId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Text Placeholder 16"/>
          <p:cNvSpPr txBox="1">
            <a:spLocks/>
          </p:cNvSpPr>
          <p:nvPr/>
        </p:nvSpPr>
        <p:spPr>
          <a:xfrm>
            <a:off x="126832" y="6432697"/>
            <a:ext cx="1638078" cy="30834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© TTS Group Ltd 2017</a:t>
            </a:r>
          </a:p>
        </p:txBody>
      </p:sp>
    </p:spTree>
    <p:extLst>
      <p:ext uri="{BB962C8B-B14F-4D97-AF65-F5344CB8AC3E}">
        <p14:creationId xmlns:p14="http://schemas.microsoft.com/office/powerpoint/2010/main" val="1300574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6" r:id="rId3"/>
    <p:sldLayoutId id="2147483705" r:id="rId4"/>
    <p:sldLayoutId id="2147483706" r:id="rId5"/>
    <p:sldLayoutId id="2147483707" r:id="rId6"/>
    <p:sldLayoutId id="2147483708" r:id="rId7"/>
    <p:sldLayoutId id="214748370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" name="Text Placeholder 16"/>
          <p:cNvSpPr txBox="1">
            <a:spLocks/>
          </p:cNvSpPr>
          <p:nvPr/>
        </p:nvSpPr>
        <p:spPr>
          <a:xfrm>
            <a:off x="126832" y="6432697"/>
            <a:ext cx="1638078" cy="30834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© TTS Group Ltd 2017</a:t>
            </a:r>
          </a:p>
        </p:txBody>
      </p:sp>
    </p:spTree>
    <p:extLst>
      <p:ext uri="{BB962C8B-B14F-4D97-AF65-F5344CB8AC3E}">
        <p14:creationId xmlns:p14="http://schemas.microsoft.com/office/powerpoint/2010/main" val="3430835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02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2599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057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4406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699" r:id="rId2"/>
    <p:sldLayoutId id="2147483698" r:id="rId3"/>
    <p:sldLayoutId id="2147483700" r:id="rId4"/>
    <p:sldLayoutId id="2147483717" r:id="rId5"/>
    <p:sldLayoutId id="2147483718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16"/>
          <p:cNvSpPr txBox="1">
            <a:spLocks/>
          </p:cNvSpPr>
          <p:nvPr/>
        </p:nvSpPr>
        <p:spPr>
          <a:xfrm>
            <a:off x="126832" y="6432697"/>
            <a:ext cx="1638078" cy="30834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© TTS Group Ltd 2017</a:t>
            </a:r>
          </a:p>
        </p:txBody>
      </p:sp>
    </p:spTree>
    <p:extLst>
      <p:ext uri="{BB962C8B-B14F-4D97-AF65-F5344CB8AC3E}">
        <p14:creationId xmlns:p14="http://schemas.microsoft.com/office/powerpoint/2010/main" val="1854865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TS logo mono wh 210714.eps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0" y="609600"/>
            <a:ext cx="965200" cy="506390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296955" y="381001"/>
            <a:ext cx="7457515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Text Placeholder 16"/>
          <p:cNvSpPr txBox="1">
            <a:spLocks/>
          </p:cNvSpPr>
          <p:nvPr/>
        </p:nvSpPr>
        <p:spPr>
          <a:xfrm>
            <a:off x="126832" y="6432697"/>
            <a:ext cx="1638078" cy="308344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© TTS Group Ltd 2017</a:t>
            </a:r>
          </a:p>
        </p:txBody>
      </p:sp>
    </p:spTree>
    <p:extLst>
      <p:ext uri="{BB962C8B-B14F-4D97-AF65-F5344CB8AC3E}">
        <p14:creationId xmlns:p14="http://schemas.microsoft.com/office/powerpoint/2010/main" val="4262366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8" r:id="rId2"/>
    <p:sldLayoutId id="2147483759" r:id="rId3"/>
    <p:sldLayoutId id="2147483760" r:id="rId4"/>
    <p:sldLayoutId id="2147483757" r:id="rId5"/>
    <p:sldLayoutId id="2147483761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Brush Monsters PowerPoint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FFA832A-4444-45D5-9FB5-3FD58CBBF7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681795" y="3073986"/>
            <a:ext cx="3394358" cy="317419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AE6949A-9DF4-42D4-B181-FE5DA76A38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1999" y="3073986"/>
            <a:ext cx="3968919" cy="317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9233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2278" y="1464663"/>
            <a:ext cx="5972175" cy="1143000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7. Prepare your motor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1" y="2719625"/>
            <a:ext cx="4460586" cy="1652629"/>
          </a:xfrm>
        </p:spPr>
        <p:txBody>
          <a:bodyPr/>
          <a:lstStyle/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Remove the eraser and push the motor forwards into the motor mount (not from above as it can break the motor mount).</a:t>
            </a:r>
          </a:p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Make sure the back of the motor lines up and the front sticks out a little. </a:t>
            </a:r>
          </a:p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Rotate your motor in its mount until the two terminals are at roughly the same height. </a:t>
            </a:r>
          </a:p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Push the motor shaft into one of the holes in the eraser. </a:t>
            </a:r>
            <a:endParaRPr lang="en-GB" alt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5A2B79-FB77-4802-94D8-7BBBE2A316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6368" y="3283040"/>
            <a:ext cx="3364057" cy="270564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D3B332C-84D6-4C6D-A464-8F719041E609}"/>
              </a:ext>
            </a:extLst>
          </p:cNvPr>
          <p:cNvCxnSpPr/>
          <p:nvPr/>
        </p:nvCxnSpPr>
        <p:spPr>
          <a:xfrm flipV="1">
            <a:off x="4701309" y="4598918"/>
            <a:ext cx="969818" cy="738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5FE796A-1E04-4CD1-97A3-8CC2CBCEB6B3}"/>
              </a:ext>
            </a:extLst>
          </p:cNvPr>
          <p:cNvSpPr txBox="1"/>
          <p:nvPr/>
        </p:nvSpPr>
        <p:spPr>
          <a:xfrm rot="21342307">
            <a:off x="4615021" y="4312697"/>
            <a:ext cx="1126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push this</a:t>
            </a:r>
          </a:p>
          <a:p>
            <a:r>
              <a:rPr lang="en-GB" dirty="0"/>
              <a:t>    way</a:t>
            </a:r>
          </a:p>
        </p:txBody>
      </p:sp>
    </p:spTree>
    <p:extLst>
      <p:ext uri="{BB962C8B-B14F-4D97-AF65-F5344CB8AC3E}">
        <p14:creationId xmlns:p14="http://schemas.microsoft.com/office/powerpoint/2010/main" val="941269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82553"/>
            <a:ext cx="9143999" cy="1143000"/>
          </a:xfrm>
        </p:spPr>
        <p:txBody>
          <a:bodyPr/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8. Fit your motor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37909" y="2956292"/>
            <a:ext cx="4842091" cy="1880403"/>
          </a:xfrm>
        </p:spPr>
        <p:txBody>
          <a:bodyPr/>
          <a:lstStyle/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Remove the plastic film from the bottom of the motor mount and stick the mount onto the brush, leaving  about </a:t>
            </a:r>
            <a:r>
              <a:rPr lang="en-GB" altLang="en-US" sz="2000">
                <a:latin typeface="Arial" panose="020B0604020202020204" pitchFamily="34" charset="0"/>
                <a:cs typeface="Arial" panose="020B0604020202020204" pitchFamily="34" charset="0"/>
              </a:rPr>
              <a:t>a 6mm 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gap to the end of the brush. </a:t>
            </a:r>
          </a:p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Make sure there is a gap between the eraser and the brush as shown.</a:t>
            </a:r>
          </a:p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Turn the eraser all the way round with your finger.</a:t>
            </a:r>
          </a:p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would happen if the eraser hits the brush? </a:t>
            </a:r>
            <a:r>
              <a:rPr lang="en-GB" altLang="en-US" sz="2000" dirty="0"/>
              <a:t>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6D3F04C-ABC8-4021-BA3C-AD5EBF868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87" y="2956292"/>
            <a:ext cx="3151043" cy="3175036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D22B5CA-FC3D-4808-9ECE-7B546B0A9FB3}"/>
              </a:ext>
            </a:extLst>
          </p:cNvPr>
          <p:cNvCxnSpPr/>
          <p:nvPr/>
        </p:nvCxnSpPr>
        <p:spPr>
          <a:xfrm flipH="1" flipV="1">
            <a:off x="7786255" y="4904509"/>
            <a:ext cx="304800" cy="6927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8FD468F-F4E5-4E36-88D2-E5EA98F57C13}"/>
              </a:ext>
            </a:extLst>
          </p:cNvPr>
          <p:cNvSpPr txBox="1"/>
          <p:nvPr/>
        </p:nvSpPr>
        <p:spPr>
          <a:xfrm>
            <a:off x="7906327" y="5523346"/>
            <a:ext cx="942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gap</a:t>
            </a:r>
          </a:p>
        </p:txBody>
      </p:sp>
    </p:spTree>
    <p:extLst>
      <p:ext uri="{BB962C8B-B14F-4D97-AF65-F5344CB8AC3E}">
        <p14:creationId xmlns:p14="http://schemas.microsoft.com/office/powerpoint/2010/main" val="31427042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77963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dirty="0">
                <a:latin typeface="Arial" charset="0"/>
                <a:cs typeface="Arial" charset="0"/>
              </a:rPr>
              <a:t>9. Attach your motor firmly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3581" y="2788941"/>
            <a:ext cx="5463660" cy="1526385"/>
          </a:xfrm>
        </p:spPr>
        <p:txBody>
          <a:bodyPr/>
          <a:lstStyle/>
          <a:p>
            <a:r>
              <a:rPr lang="en-GB" altLang="en-US" sz="2000" dirty="0"/>
              <a:t>Your components will be subject to a lot of vibration, so if they aren’t firmly attached they will work loose. </a:t>
            </a:r>
          </a:p>
          <a:p>
            <a:r>
              <a:rPr lang="en-GB" altLang="en-US" sz="2000" dirty="0"/>
              <a:t>Carefully feed a cable tie through the brush between the bristles as shown. Try to find a gap to avoid distorting the bristles too much. </a:t>
            </a:r>
          </a:p>
          <a:p>
            <a:pPr>
              <a:spcAft>
                <a:spcPts val="600"/>
              </a:spcAft>
            </a:pPr>
            <a:endParaRPr lang="en-GB" altLang="en-US" sz="2600" dirty="0">
              <a:latin typeface="Arial" charset="0"/>
              <a:cs typeface="Arial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CF1569C0-590A-4696-8714-D4EE022618BF}"/>
              </a:ext>
            </a:extLst>
          </p:cNvPr>
          <p:cNvSpPr txBox="1">
            <a:spLocks noChangeArrowheads="1"/>
          </p:cNvSpPr>
          <p:nvPr/>
        </p:nvSpPr>
        <p:spPr>
          <a:xfrm>
            <a:off x="299465" y="4730037"/>
            <a:ext cx="5463661" cy="152638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000" dirty="0"/>
              <a:t>(N.B. If the cable tie is placed too near the end of the brush it will slide off.) </a:t>
            </a:r>
          </a:p>
          <a:p>
            <a:r>
              <a:rPr lang="en-GB" altLang="en-US" sz="2000" dirty="0"/>
              <a:t>Use the cable tie to attach the motor assembly firmly to the brush, pull it very tight then cut off the loose end with scissors.</a:t>
            </a:r>
          </a:p>
          <a:p>
            <a:pPr>
              <a:spcAft>
                <a:spcPts val="600"/>
              </a:spcAft>
            </a:pPr>
            <a:endParaRPr lang="en-GB" altLang="en-US" sz="2600" dirty="0">
              <a:latin typeface="Arial" charset="0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09B229-0EC4-4896-81A1-404C3D7678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3846" y="2872509"/>
            <a:ext cx="3066831" cy="323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973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39468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dirty="0">
                <a:latin typeface="Arial" charset="0"/>
                <a:cs typeface="Arial" charset="0"/>
              </a:rPr>
              <a:t>10. Attach your battery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468311" y="2819448"/>
            <a:ext cx="3891253" cy="194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Place your battery holder on your brush, with a gap between this and the motor. </a:t>
            </a:r>
          </a:p>
          <a:p>
            <a:pPr>
              <a:spcAft>
                <a:spcPts val="600"/>
              </a:spcAft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Re-attach the crocodile clips to the motor terminals.</a:t>
            </a:r>
          </a:p>
          <a:p>
            <a:pPr>
              <a:spcAft>
                <a:spcPts val="600"/>
              </a:spcAft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Ask someone to hold the battery holder and crocodile leads on while you cable tie them both firmly to the brush.</a:t>
            </a:r>
          </a:p>
          <a:p>
            <a:pPr>
              <a:spcAft>
                <a:spcPts val="600"/>
              </a:spcAft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Try not to distort the bristles.</a:t>
            </a:r>
            <a:endParaRPr lang="en-GB" altLang="en-US" sz="2000" dirty="0">
              <a:latin typeface="Arial" charset="0"/>
              <a:cs typeface="Arial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674E0E-7DD3-41C0-A3B7-F16105F1A498}"/>
              </a:ext>
            </a:extLst>
          </p:cNvPr>
          <p:cNvSpPr txBox="1"/>
          <p:nvPr/>
        </p:nvSpPr>
        <p:spPr>
          <a:xfrm>
            <a:off x="6378776" y="3036364"/>
            <a:ext cx="15447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leave gap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9FFFE8-C023-4704-A251-EC210E2970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9564" y="3452304"/>
            <a:ext cx="4531159" cy="311280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447CF2F-0C04-4F38-9242-E6BE7109B650}"/>
              </a:ext>
            </a:extLst>
          </p:cNvPr>
          <p:cNvCxnSpPr/>
          <p:nvPr/>
        </p:nvCxnSpPr>
        <p:spPr>
          <a:xfrm>
            <a:off x="6991927" y="3429000"/>
            <a:ext cx="0" cy="939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524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39468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dirty="0">
                <a:latin typeface="Arial" charset="0"/>
                <a:cs typeface="Arial" charset="0"/>
              </a:rPr>
              <a:t>11. Attach your switch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24579" name="Rectangle 6"/>
          <p:cNvSpPr>
            <a:spLocks noChangeArrowheads="1"/>
          </p:cNvSpPr>
          <p:nvPr/>
        </p:nvSpPr>
        <p:spPr bwMode="auto">
          <a:xfrm>
            <a:off x="468311" y="2819448"/>
            <a:ext cx="5239762" cy="1945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Aft>
                <a:spcPts val="600"/>
              </a:spcAft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Unscrew the first nut from your switch and remove the label. Your teacher will tell you where to put the nut and label.</a:t>
            </a:r>
          </a:p>
          <a:p>
            <a:pPr>
              <a:spcAft>
                <a:spcPts val="600"/>
              </a:spcAft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Push the switch body up through the larger hole in the brush handle with the terminals facing the end of the handle.</a:t>
            </a:r>
          </a:p>
          <a:p>
            <a:pPr>
              <a:spcAft>
                <a:spcPts val="600"/>
              </a:spcAft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Adjust the crocodile clips so they lie flat along the switch.</a:t>
            </a:r>
          </a:p>
          <a:p>
            <a:pPr>
              <a:spcAft>
                <a:spcPts val="600"/>
              </a:spcAft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Ask someone to hold the switch while you cable tie both the switch and crocodile clips very firmly to the brush handle.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674E0E-7DD3-41C0-A3B7-F16105F1A498}"/>
              </a:ext>
            </a:extLst>
          </p:cNvPr>
          <p:cNvSpPr txBox="1"/>
          <p:nvPr/>
        </p:nvSpPr>
        <p:spPr>
          <a:xfrm>
            <a:off x="5708072" y="3244334"/>
            <a:ext cx="17826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end of handle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3967326-23BB-4DA5-AC08-1F9E267342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27692" y="3535916"/>
            <a:ext cx="3047997" cy="2055547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0A741BE-EBED-4770-9F68-A09C28085C7F}"/>
              </a:ext>
            </a:extLst>
          </p:cNvPr>
          <p:cNvCxnSpPr/>
          <p:nvPr/>
        </p:nvCxnSpPr>
        <p:spPr>
          <a:xfrm>
            <a:off x="6132946" y="3613666"/>
            <a:ext cx="0" cy="6720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438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77963"/>
            <a:ext cx="9144000" cy="1143000"/>
          </a:xfrm>
        </p:spPr>
        <p:txBody>
          <a:bodyPr>
            <a:normAutofit/>
          </a:bodyPr>
          <a:lstStyle/>
          <a:p>
            <a:r>
              <a:rPr lang="en-GB" altLang="en-US" dirty="0">
                <a:latin typeface="Arial" charset="0"/>
                <a:cs typeface="Arial" charset="0"/>
              </a:rPr>
              <a:t>12. Tidy up the crocodile leads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76988" y="2735361"/>
            <a:ext cx="8775449" cy="3608859"/>
          </a:xfrm>
        </p:spPr>
        <p:txBody>
          <a:bodyPr/>
          <a:lstStyle/>
          <a:p>
            <a:pPr>
              <a:defRPr/>
            </a:pPr>
            <a:r>
              <a:rPr lang="en-GB" altLang="en-US" sz="2000" dirty="0"/>
              <a:t>Check there is still a gap between the eraser and brush end.</a:t>
            </a:r>
          </a:p>
          <a:p>
            <a:pPr>
              <a:defRPr/>
            </a:pPr>
            <a:r>
              <a:rPr lang="en-GB" altLang="en-US" sz="2000" dirty="0"/>
              <a:t>Switch on and check the eraser rotates, then switch off.  </a:t>
            </a:r>
          </a:p>
          <a:p>
            <a:pPr>
              <a:defRPr/>
            </a:pPr>
            <a:r>
              <a:rPr lang="en-GB" altLang="en-US" sz="2000" dirty="0"/>
              <a:t>Tidy up the crocodile leads and cable tie them to the brush. </a:t>
            </a:r>
          </a:p>
          <a:p>
            <a:pPr>
              <a:spcAft>
                <a:spcPts val="600"/>
              </a:spcAft>
            </a:pPr>
            <a:endParaRPr lang="en-GB" altLang="en-US" sz="2600" dirty="0">
              <a:latin typeface="Arial" charset="0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9826544-0BE7-4E0E-886A-84D7BD359BD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551" y="3980873"/>
            <a:ext cx="6910898" cy="247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089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13102"/>
            <a:ext cx="9143999" cy="1143000"/>
          </a:xfrm>
        </p:spPr>
        <p:txBody>
          <a:bodyPr>
            <a:normAutofit/>
          </a:bodyPr>
          <a:lstStyle/>
          <a:p>
            <a:r>
              <a:rPr lang="en-GB" altLang="en-US" dirty="0">
                <a:latin typeface="Arial" charset="0"/>
                <a:cs typeface="Arial" charset="0"/>
              </a:rPr>
              <a:t>13. Try out your brush monster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2358" y="2774134"/>
            <a:ext cx="3987241" cy="3898515"/>
          </a:xfrm>
        </p:spPr>
        <p:txBody>
          <a:bodyPr/>
          <a:lstStyle/>
          <a:p>
            <a:r>
              <a:rPr lang="en-GB" altLang="en-US" sz="2000" dirty="0"/>
              <a:t>Try out your brush monster on different surfaces.</a:t>
            </a:r>
          </a:p>
          <a:p>
            <a:r>
              <a:rPr lang="en-GB" altLang="en-US" sz="2000" dirty="0"/>
              <a:t>Does it work better on a flat smooth floor or on carpet?</a:t>
            </a:r>
          </a:p>
          <a:p>
            <a:r>
              <a:rPr lang="en-GB" altLang="en-US" sz="2000" dirty="0"/>
              <a:t>Can you get it to go in a straight line?</a:t>
            </a:r>
          </a:p>
          <a:p>
            <a:r>
              <a:rPr lang="en-GB" altLang="en-US" sz="2000" dirty="0"/>
              <a:t>Try racing the brush monsters.</a:t>
            </a:r>
          </a:p>
          <a:p>
            <a:r>
              <a:rPr lang="en-GB" altLang="en-US" sz="2000" dirty="0"/>
              <a:t>Time your brush monster over a known distance, e.g. 1 m. Divide the distance by the time to calculate the average speed.</a:t>
            </a:r>
          </a:p>
          <a:p>
            <a:pPr marL="0" indent="0">
              <a:spcAft>
                <a:spcPts val="1200"/>
              </a:spcAft>
              <a:buNone/>
            </a:pPr>
            <a:endParaRPr lang="en-GB" altLang="en-US" sz="2000" dirty="0">
              <a:latin typeface="Arial" charset="0"/>
              <a:cs typeface="Arial" charset="0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9D572A6-1ACB-444D-9596-211F569BB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5930" y="2656102"/>
            <a:ext cx="3119949" cy="3898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531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5220" y="1511386"/>
            <a:ext cx="8261685" cy="1143000"/>
          </a:xfrm>
        </p:spPr>
        <p:txBody>
          <a:bodyPr>
            <a:normAutofit fontScale="90000"/>
          </a:bodyPr>
          <a:lstStyle/>
          <a:p>
            <a:r>
              <a:rPr lang="en-GB" altLang="en-US" dirty="0">
                <a:latin typeface="Arial" charset="0"/>
                <a:cs typeface="Arial" charset="0"/>
              </a:rPr>
              <a:t>14. Fix and improve your brush monster</a:t>
            </a:r>
            <a:endParaRPr lang="en-US" altLang="en-US" dirty="0">
              <a:latin typeface="Arial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7644" y="2799265"/>
            <a:ext cx="8424862" cy="3874251"/>
          </a:xfrm>
        </p:spPr>
        <p:txBody>
          <a:bodyPr/>
          <a:lstStyle/>
          <a:p>
            <a:pPr>
              <a:defRPr/>
            </a:pPr>
            <a:r>
              <a:rPr lang="en-GB" altLang="en-US" sz="2000" dirty="0"/>
              <a:t>If your brush monster stops working can you work out why? </a:t>
            </a:r>
          </a:p>
          <a:p>
            <a:pPr>
              <a:defRPr/>
            </a:pPr>
            <a:r>
              <a:rPr lang="en-GB" altLang="en-US" sz="2000" dirty="0"/>
              <a:t>Could any crocodile clips have come off their contacts? </a:t>
            </a:r>
          </a:p>
          <a:p>
            <a:pPr>
              <a:defRPr/>
            </a:pPr>
            <a:r>
              <a:rPr lang="en-GB" altLang="en-US" sz="2000" dirty="0"/>
              <a:t>Could your motor have moved back in its mount so that the eraser is jammed against the brush? </a:t>
            </a:r>
          </a:p>
          <a:p>
            <a:pPr>
              <a:defRPr/>
            </a:pPr>
            <a:r>
              <a:rPr lang="en-GB" altLang="en-US" sz="2000" dirty="0"/>
              <a:t>Can you get your brush monster to go in a straight line? What if you mount your eraser using a different offset hole? </a:t>
            </a:r>
          </a:p>
          <a:p>
            <a:pPr>
              <a:defRPr/>
            </a:pPr>
            <a:r>
              <a:rPr lang="en-GB" altLang="en-US" sz="2000" dirty="0"/>
              <a:t>What happens if you swap over the crocodile clips attached to the motor terminals? Does it affect the direction of movement?</a:t>
            </a:r>
          </a:p>
          <a:p>
            <a:pPr>
              <a:defRPr/>
            </a:pPr>
            <a:r>
              <a:rPr lang="en-GB" altLang="en-US" sz="2000" dirty="0"/>
              <a:t>Can you get your brush monster to go faster?</a:t>
            </a:r>
          </a:p>
          <a:p>
            <a:pPr>
              <a:defRPr/>
            </a:pPr>
            <a:r>
              <a:rPr lang="en-GB" altLang="en-US" sz="2000" dirty="0"/>
              <a:t>Could you use a spare motor to make more holes at different offset distances to try out?</a:t>
            </a:r>
          </a:p>
          <a:p>
            <a:pPr>
              <a:buFontTx/>
              <a:buNone/>
            </a:pPr>
            <a:endParaRPr lang="en-US" altLang="en-US" sz="26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769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1479851"/>
            <a:ext cx="9143999" cy="1143000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15. Decorate your brush monster</a:t>
            </a: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539750" y="2728532"/>
            <a:ext cx="3342439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/>
            <a:r>
              <a:rPr lang="en-GB" altLang="en-US" sz="2000" dirty="0">
                <a:latin typeface="Arial" pitchFamily="34" charset="0"/>
                <a:cs typeface="Arial" pitchFamily="34" charset="0"/>
              </a:rPr>
              <a:t>Decorate your brush monster and give it a name.</a:t>
            </a:r>
          </a:p>
          <a:p>
            <a:pPr marL="342900" indent="-342900"/>
            <a:r>
              <a:rPr lang="en-GB" altLang="en-US" sz="2000" dirty="0">
                <a:latin typeface="Arial" pitchFamily="34" charset="0"/>
                <a:cs typeface="Arial" pitchFamily="34" charset="0"/>
              </a:rPr>
              <a:t>You can glue on eyes, pipe cleaners and feathers and make shapes using the self-adhesive foam.</a:t>
            </a:r>
          </a:p>
          <a:p>
            <a:pPr marL="342900" indent="-342900"/>
            <a:r>
              <a:rPr lang="en-GB" altLang="en-US" sz="2000" dirty="0">
                <a:latin typeface="Arial" pitchFamily="34" charset="0"/>
                <a:cs typeface="Arial" pitchFamily="34" charset="0"/>
              </a:rPr>
              <a:t>You could turn your dustpan into a bed for your brush monster when it gets tired! 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200" dirty="0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/>
              <a:t>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5A259C-1423-4D72-8887-9710C2BA26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38020" y="4701690"/>
            <a:ext cx="2131335" cy="185156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C9908A-55CB-4301-ACB3-EDF893325D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748" y="2704503"/>
            <a:ext cx="2130472" cy="18032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8BD591-21D8-4BDE-952A-04B094DE0E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7896" y="2728532"/>
            <a:ext cx="2471459" cy="180328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A88EBF1-2E8C-4977-ACAF-4EDAA79616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13748" y="4701690"/>
            <a:ext cx="2461831" cy="18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89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1479851"/>
            <a:ext cx="9143999" cy="1143000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16. Plenary</a:t>
            </a:r>
          </a:p>
        </p:txBody>
      </p:sp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539750" y="2728532"/>
            <a:ext cx="8280400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None/>
            </a:pPr>
            <a:r>
              <a:rPr lang="en-GB" altLang="en-US" sz="2000" dirty="0">
                <a:latin typeface="Arial" pitchFamily="34" charset="0"/>
                <a:cs typeface="Arial" pitchFamily="34" charset="0"/>
              </a:rPr>
              <a:t>Discuss how the brush monster works:</a:t>
            </a:r>
          </a:p>
          <a:p>
            <a:pPr marL="342900" indent="-342900"/>
            <a:r>
              <a:rPr lang="en-GB" altLang="en-US" sz="2000" dirty="0">
                <a:latin typeface="Arial" pitchFamily="34" charset="0"/>
                <a:cs typeface="Arial" pitchFamily="34" charset="0"/>
              </a:rPr>
              <a:t>Slide the bristles of your brush over your hand forwards and then backwards. Do they slide more easily one way than the other? </a:t>
            </a:r>
          </a:p>
          <a:p>
            <a:pPr marL="342900" indent="-342900"/>
            <a:r>
              <a:rPr lang="en-GB" altLang="en-US" sz="2000" dirty="0">
                <a:latin typeface="Arial" pitchFamily="34" charset="0"/>
                <a:cs typeface="Arial" pitchFamily="34" charset="0"/>
              </a:rPr>
              <a:t>Why is the eraser mounted on an offset hole? As the eraser turns what happens to its centre of gravity?</a:t>
            </a:r>
          </a:p>
          <a:p>
            <a:pPr marL="342900" indent="-342900"/>
            <a:endParaRPr lang="en-GB" altLang="en-US" sz="2000" dirty="0"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GB" altLang="en-US" sz="2000" dirty="0">
                <a:latin typeface="Arial" pitchFamily="34" charset="0"/>
                <a:cs typeface="Arial" pitchFamily="34" charset="0"/>
              </a:rPr>
              <a:t>What did you learn about electric circuits?</a:t>
            </a:r>
          </a:p>
          <a:p>
            <a:pPr marL="342900" indent="-342900"/>
            <a:r>
              <a:rPr lang="en-GB" altLang="en-US" sz="2000" dirty="0">
                <a:latin typeface="Arial" pitchFamily="34" charset="0"/>
                <a:cs typeface="Arial" pitchFamily="34" charset="0"/>
              </a:rPr>
              <a:t>Which different joining methods did you use to create your brush monster?</a:t>
            </a:r>
          </a:p>
          <a:p>
            <a:pPr marL="342900" indent="-342900"/>
            <a:r>
              <a:rPr lang="en-GB" altLang="en-US" sz="2000" dirty="0">
                <a:latin typeface="Arial" pitchFamily="34" charset="0"/>
                <a:cs typeface="Arial" pitchFamily="34" charset="0"/>
              </a:rPr>
              <a:t>What problems did you encounter and how did you overcome them?</a:t>
            </a:r>
          </a:p>
          <a:p>
            <a:pPr marL="342900" indent="-342900"/>
            <a:r>
              <a:rPr lang="en-GB" altLang="en-US" sz="2000" dirty="0">
                <a:latin typeface="Arial" pitchFamily="34" charset="0"/>
                <a:cs typeface="Arial" pitchFamily="34" charset="0"/>
              </a:rPr>
              <a:t>What did you enjoy the most?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200" dirty="0"/>
              <a:t> 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16525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96562" y="1719434"/>
            <a:ext cx="8847438" cy="1222375"/>
          </a:xfrm>
          <a:prstGeom prst="rect">
            <a:avLst/>
          </a:prstGeom>
        </p:spPr>
        <p:txBody>
          <a:bodyPr/>
          <a:lstStyle/>
          <a:p>
            <a:pPr marL="0" indent="0" algn="ctr">
              <a:buFontTx/>
              <a:buNone/>
            </a:pPr>
            <a:r>
              <a:rPr lang="en-GB" altLang="en-US" sz="4000" dirty="0">
                <a:solidFill>
                  <a:schemeClr val="bg1"/>
                </a:solidFill>
                <a:latin typeface="Arial" charset="0"/>
                <a:cs typeface="Arial" charset="0"/>
              </a:rPr>
              <a:t>Make and test a brush monster</a:t>
            </a:r>
            <a:endParaRPr lang="en-US" altLang="en-US" sz="4000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7295A2-7BCF-4DAB-AFBA-3B8D3F5AA6E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7998" y="3088104"/>
            <a:ext cx="2533808" cy="3364494"/>
          </a:xfrm>
          <a:prstGeom prst="rect">
            <a:avLst/>
          </a:prstGeom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B6AC6DED-D440-4020-9DD3-A01B6C0F5E6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03247" y="3088104"/>
            <a:ext cx="5197893" cy="3364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57057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0" y="1479851"/>
            <a:ext cx="9143999" cy="1143000"/>
          </a:xfrm>
        </p:spPr>
        <p:txBody>
          <a:bodyPr/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More fun TTS class kits</a:t>
            </a: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647181" y="5816886"/>
            <a:ext cx="82804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Arial" charset="0"/>
                <a:cs typeface="Arial" charset="0"/>
              </a:rPr>
              <a:t>Fairground rides	        Fan boats	     	           Crumble kit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69054" y="6415540"/>
            <a:ext cx="3892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Copyright © Caroline Alliston 2020 </a:t>
            </a:r>
          </a:p>
          <a:p>
            <a:r>
              <a:rPr lang="en-GB" dirty="0"/>
              <a:t> </a:t>
            </a:r>
          </a:p>
          <a:p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C3D937D-2645-4181-A202-6C9C48983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9428" y="3002685"/>
            <a:ext cx="3433568" cy="253635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13DB74-305B-4E2B-AF28-DE06739950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4944" y="3002685"/>
            <a:ext cx="2099387" cy="253635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3585196-C534-4AB4-8E43-9B63D42D1C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090" y="3100753"/>
            <a:ext cx="2619338" cy="243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9954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489505"/>
            <a:ext cx="9144000" cy="1143000"/>
          </a:xfrm>
        </p:spPr>
        <p:txBody>
          <a:bodyPr/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Learning objectives</a:t>
            </a:r>
            <a:endParaRPr lang="en-GB" altLang="en-US" sz="3200" dirty="0">
              <a:latin typeface="Arial" charset="0"/>
              <a:cs typeface="Arial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2827442"/>
            <a:ext cx="8604250" cy="4392613"/>
          </a:xfrm>
        </p:spPr>
        <p:txBody>
          <a:bodyPr/>
          <a:lstStyle/>
          <a:p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cience – construct a simple series electrical circuit</a:t>
            </a:r>
          </a:p>
          <a:p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echnology – understand and use electrical systems in products</a:t>
            </a:r>
          </a:p>
          <a:p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alt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ngineering – build, test and troubleshoot products</a:t>
            </a:r>
          </a:p>
          <a:p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alt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aths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– measure distance and time, calculate average speed</a:t>
            </a:r>
          </a:p>
          <a:p>
            <a:endParaRPr lang="en-US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Discover how much fun STEM can be! </a:t>
            </a:r>
          </a:p>
          <a:p>
            <a:pPr>
              <a:buFontTx/>
              <a:buNone/>
            </a:pPr>
            <a:endParaRPr lang="en-GB" altLang="en-US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190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01861"/>
            <a:ext cx="9144000" cy="1143000"/>
          </a:xfrm>
        </p:spPr>
        <p:txBody>
          <a:bodyPr/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1. Work safely</a:t>
            </a:r>
            <a:endParaRPr lang="en-GB" altLang="en-US" sz="3200" dirty="0">
              <a:latin typeface="Arial" charset="0"/>
              <a:cs typeface="Arial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3177" y="2869321"/>
            <a:ext cx="8208962" cy="4392612"/>
          </a:xfrm>
        </p:spPr>
        <p:txBody>
          <a:bodyPr/>
          <a:lstStyle/>
          <a:p>
            <a:pPr marL="0" indent="0">
              <a:spcAft>
                <a:spcPts val="600"/>
              </a:spcAft>
              <a:buFontTx/>
              <a:buNone/>
            </a:pPr>
            <a:r>
              <a:rPr lang="en-GB" altLang="en-US" sz="2000" dirty="0">
                <a:latin typeface="Arial" charset="0"/>
                <a:cs typeface="Arial" charset="0"/>
              </a:rPr>
              <a:t>Look at the tools and equipment provided. Can you spot any potential hazards? </a:t>
            </a:r>
          </a:p>
          <a:p>
            <a:pPr marL="0" indent="0">
              <a:spcAft>
                <a:spcPts val="600"/>
              </a:spcAft>
              <a:buFontTx/>
              <a:buNone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marL="0" indent="0">
              <a:spcAft>
                <a:spcPts val="600"/>
              </a:spcAft>
              <a:buFontTx/>
              <a:buNone/>
            </a:pPr>
            <a:r>
              <a:rPr lang="en-GB" altLang="en-US" sz="2000" dirty="0">
                <a:latin typeface="Arial" charset="0"/>
                <a:cs typeface="Arial" charset="0"/>
              </a:rPr>
              <a:t>Can you think of ways to reduce the risks?</a:t>
            </a:r>
          </a:p>
          <a:p>
            <a:pPr marL="0" indent="0">
              <a:buFontTx/>
              <a:buNone/>
            </a:pPr>
            <a:endParaRPr lang="en-GB" altLang="en-US" dirty="0">
              <a:latin typeface="Arial" charset="0"/>
              <a:cs typeface="Arial" charset="0"/>
            </a:endParaRPr>
          </a:p>
          <a:p>
            <a:pPr marL="0" indent="0">
              <a:buFontTx/>
              <a:buNone/>
            </a:pPr>
            <a:endParaRPr lang="en-GB" altLang="en-US" dirty="0">
              <a:latin typeface="Arial" charset="0"/>
              <a:cs typeface="Arial" charset="0"/>
            </a:endParaRPr>
          </a:p>
        </p:txBody>
      </p:sp>
      <p:pic>
        <p:nvPicPr>
          <p:cNvPr id="922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22313" y="4022596"/>
            <a:ext cx="2087562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5362" y="3813339"/>
            <a:ext cx="1658938" cy="163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>
            <a:extLst>
              <a:ext uri="{FF2B5EF4-FFF2-40B4-BE49-F238E27FC236}">
                <a16:creationId xmlns:a16="http://schemas.microsoft.com/office/drawing/2014/main" id="{4ACDC8FE-D895-4302-BCD9-F708D2B68A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21688" y="3871575"/>
            <a:ext cx="2266950" cy="170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9750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1599599"/>
            <a:ext cx="9144000" cy="947738"/>
          </a:xfrm>
        </p:spPr>
        <p:txBody>
          <a:bodyPr/>
          <a:lstStyle/>
          <a:p>
            <a:r>
              <a:rPr lang="en-US" altLang="en-US" sz="4000" dirty="0">
                <a:latin typeface="Arial" charset="0"/>
                <a:cs typeface="Arial" charset="0"/>
              </a:rPr>
              <a:t>2. Electrical parts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6724" y="2862122"/>
            <a:ext cx="7921625" cy="5373688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GB" altLang="en-US" sz="2000" dirty="0">
                <a:latin typeface="Arial" charset="0"/>
                <a:cs typeface="Arial" charset="0"/>
              </a:rPr>
              <a:t>Name these electrical components:</a:t>
            </a:r>
            <a:endParaRPr lang="en-GB" altLang="en-US" sz="2000" dirty="0"/>
          </a:p>
        </p:txBody>
      </p:sp>
      <p:pic>
        <p:nvPicPr>
          <p:cNvPr id="1741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66155" y="5285169"/>
            <a:ext cx="1022194" cy="9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4330" y="4511114"/>
            <a:ext cx="1189939" cy="947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4478" y="4815757"/>
            <a:ext cx="1301071" cy="55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17419" y="6495602"/>
            <a:ext cx="4233523" cy="259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9225" y="4306888"/>
            <a:ext cx="336550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851904-E2F7-4A4D-A6C5-9E3C160CB58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72" y="3548258"/>
            <a:ext cx="1519253" cy="9628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A2DEC8A-2C60-4FB6-BC59-7216D29B4B9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220" y="3318570"/>
            <a:ext cx="1094722" cy="15179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78A35BB-C4EF-454B-A7D2-6C534BB88C6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1430" y="2878785"/>
            <a:ext cx="1288534" cy="24281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F5D07D4-87B6-4003-8B13-67D53E23CF8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7419" y="5666643"/>
            <a:ext cx="4233523" cy="798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852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ChangeArrowheads="1"/>
          </p:cNvSpPr>
          <p:nvPr/>
        </p:nvSpPr>
        <p:spPr bwMode="auto">
          <a:xfrm>
            <a:off x="571500" y="2824779"/>
            <a:ext cx="4471017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>
              <a:spcBef>
                <a:spcPct val="0"/>
              </a:spcBef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You will make this electrical circuit:</a:t>
            </a:r>
          </a:p>
          <a:p>
            <a:pPr marL="342900" indent="-342900">
              <a:spcBef>
                <a:spcPct val="0"/>
              </a:spcBef>
              <a:defRPr/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 marL="342900" indent="-342900">
              <a:spcBef>
                <a:spcPct val="0"/>
              </a:spcBef>
              <a:defRPr/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 marL="342900" indent="-342900">
              <a:spcBef>
                <a:spcPct val="0"/>
              </a:spcBef>
              <a:defRPr/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 marL="342900" indent="-342900">
              <a:spcBef>
                <a:spcPct val="0"/>
              </a:spcBef>
              <a:defRPr/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 marL="342900" indent="-342900">
              <a:spcBef>
                <a:spcPct val="0"/>
              </a:spcBef>
              <a:defRPr/>
            </a:pPr>
            <a:endParaRPr lang="en-GB" altLang="en-US" sz="2800" dirty="0">
              <a:latin typeface="Arial" charset="0"/>
              <a:cs typeface="Arial" charset="0"/>
            </a:endParaRPr>
          </a:p>
          <a:p>
            <a:pPr marL="342900" indent="-342900">
              <a:spcBef>
                <a:spcPct val="0"/>
              </a:spcBef>
              <a:defRPr/>
            </a:pPr>
            <a:r>
              <a:rPr lang="en-GB" altLang="en-US" sz="2000" dirty="0">
                <a:latin typeface="Arial" charset="0"/>
                <a:cs typeface="Arial" charset="0"/>
              </a:rPr>
              <a:t>Using circuit symbols makes it easier to draw: </a:t>
            </a:r>
            <a:endParaRPr lang="en-GB" altLang="en-US" sz="2000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en-US" sz="2400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en-US" sz="2400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en-US" sz="2400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en-US" sz="2400" dirty="0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GB" altLang="en-US" sz="2400" dirty="0"/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0" y="1698454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bg1"/>
                </a:solidFill>
                <a:latin typeface="Arial" charset="0"/>
                <a:cs typeface="Arial" charset="0"/>
              </a:rPr>
              <a:t>3. Electrical circuit</a:t>
            </a:r>
            <a:endParaRPr lang="en-GB" altLang="en-US" sz="4000" dirty="0">
              <a:solidFill>
                <a:schemeClr val="bg1"/>
              </a:solidFill>
            </a:endParaRPr>
          </a:p>
        </p:txBody>
      </p:sp>
      <p:pic>
        <p:nvPicPr>
          <p:cNvPr id="18437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258" y="4736375"/>
            <a:ext cx="3190661" cy="160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TextBox 1"/>
          <p:cNvSpPr txBox="1">
            <a:spLocks noChangeArrowheads="1"/>
          </p:cNvSpPr>
          <p:nvPr/>
        </p:nvSpPr>
        <p:spPr bwMode="auto">
          <a:xfrm>
            <a:off x="5692526" y="6156921"/>
            <a:ext cx="1008062" cy="2159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8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EBC3DE-0D4A-484B-B861-A0EF4B5675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3797" y="2920212"/>
            <a:ext cx="2668148" cy="144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320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570706" y="2864879"/>
            <a:ext cx="80978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dirty="0">
                <a:latin typeface="Arial" charset="0"/>
                <a:cs typeface="Arial" charset="0"/>
              </a:rPr>
              <a:t>If batteries are ‘short-circuited’ they can get very hot. Do not connect the bare metal ends of the wires from the battery directly together; they must be connected across the motor. Also:</a:t>
            </a:r>
          </a:p>
        </p:txBody>
      </p:sp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1" y="1696437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4000" dirty="0">
                <a:solidFill>
                  <a:schemeClr val="bg1"/>
                </a:solidFill>
                <a:latin typeface="Arial" charset="0"/>
                <a:cs typeface="Arial" charset="0"/>
              </a:rPr>
              <a:t>4. Avoid short circuits</a:t>
            </a:r>
            <a:endParaRPr lang="en-GB" altLang="en-US" sz="4000" dirty="0">
              <a:solidFill>
                <a:schemeClr val="bg1"/>
              </a:solidFill>
            </a:endParaRPr>
          </a:p>
        </p:txBody>
      </p:sp>
      <p:pic>
        <p:nvPicPr>
          <p:cNvPr id="2048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5630" y="4176428"/>
            <a:ext cx="3914937" cy="72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72998" y="3991755"/>
            <a:ext cx="4516004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Arial" charset="0"/>
                <a:cs typeface="Arial" charset="0"/>
              </a:rPr>
              <a:t>Tie the black wire and the red wire from the battery clip in a reef knot to stop the bare ends touching. </a:t>
            </a: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altLang="en-US" sz="2000" dirty="0">
              <a:latin typeface="Arial" charset="0"/>
              <a:cs typeface="Arial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altLang="en-US" sz="2000" dirty="0">
                <a:latin typeface="Arial" charset="0"/>
                <a:cs typeface="Arial" charset="0"/>
              </a:rPr>
              <a:t>Make sure the plastic sleeves cover the crocodile clips as shown here, to help prevent short-circuits if the clips touch.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 dirty="0"/>
          </a:p>
          <a:p>
            <a:pPr>
              <a:spcBef>
                <a:spcPct val="0"/>
              </a:spcBef>
              <a:buFontTx/>
              <a:buNone/>
            </a:pPr>
            <a:endParaRPr lang="en-GB" altLang="en-US" sz="2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34045E2-0FD7-478A-A8DF-05FE0758F5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47167" y="5513786"/>
            <a:ext cx="2675901" cy="878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5710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507267"/>
            <a:ext cx="9143999" cy="1143000"/>
          </a:xfrm>
        </p:spPr>
        <p:txBody>
          <a:bodyPr/>
          <a:lstStyle/>
          <a:p>
            <a:r>
              <a:rPr lang="en-GB" altLang="en-US" sz="3200" dirty="0">
                <a:latin typeface="Arial" charset="0"/>
                <a:cs typeface="Arial" charset="0"/>
              </a:rPr>
              <a:t> </a:t>
            </a:r>
            <a:r>
              <a:rPr lang="en-GB" altLang="en-US" sz="4000" dirty="0">
                <a:latin typeface="Arial" charset="0"/>
                <a:cs typeface="Arial" charset="0"/>
              </a:rPr>
              <a:t>5.</a:t>
            </a:r>
            <a:r>
              <a:rPr lang="en-GB" altLang="en-US" sz="3200" dirty="0">
                <a:latin typeface="Arial" charset="0"/>
                <a:cs typeface="Arial" charset="0"/>
              </a:rPr>
              <a:t> </a:t>
            </a:r>
            <a:r>
              <a:rPr lang="en-GB" altLang="en-US" sz="4000" dirty="0">
                <a:latin typeface="Arial" charset="0"/>
                <a:cs typeface="Arial" charset="0"/>
              </a:rPr>
              <a:t>Make your circuit</a:t>
            </a:r>
            <a:endParaRPr lang="en-US" altLang="en-US" sz="4000" dirty="0">
              <a:latin typeface="Arial" charset="0"/>
              <a:cs typeface="Arial" charset="0"/>
            </a:endParaRPr>
          </a:p>
        </p:txBody>
      </p:sp>
      <p:sp>
        <p:nvSpPr>
          <p:cNvPr id="2150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2735779"/>
            <a:ext cx="8748712" cy="4986337"/>
          </a:xfrm>
        </p:spPr>
        <p:txBody>
          <a:bodyPr/>
          <a:lstStyle/>
          <a:p>
            <a:r>
              <a:rPr lang="en-GB" altLang="en-US" sz="2000" dirty="0">
                <a:latin typeface="Arial" charset="0"/>
                <a:cs typeface="Arial" charset="0"/>
              </a:rPr>
              <a:t>Collect your electrical components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Tie the black and red wires from the snap battery connector in a reef knot then push the connector firmly onto the battery holder.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Lay out your components in a triangle and connect up the circuit.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Clip crocodile leads onto bare metal, not onto plastic insulation! </a:t>
            </a:r>
          </a:p>
          <a:p>
            <a:r>
              <a:rPr lang="en-GB" altLang="en-US" sz="2000" dirty="0">
                <a:latin typeface="Arial" charset="0"/>
                <a:cs typeface="Arial" charset="0"/>
              </a:rPr>
              <a:t>Fit the cells into the battery holder (the right way round). Switch on and check the motor shaft rotates, then switch off.</a:t>
            </a:r>
          </a:p>
          <a:p>
            <a:endParaRPr lang="en-US" altLang="en-US" sz="2500" dirty="0">
              <a:latin typeface="Arial" charset="0"/>
              <a:cs typeface="Arial" charset="0"/>
            </a:endParaRPr>
          </a:p>
        </p:txBody>
      </p:sp>
      <p:pic>
        <p:nvPicPr>
          <p:cNvPr id="21508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09815" y="5277102"/>
            <a:ext cx="2360142" cy="155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6415868-C6CC-455D-A24A-4764F1FCE1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9644" y="5277102"/>
            <a:ext cx="2668148" cy="144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899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402278" y="1464663"/>
            <a:ext cx="5972175" cy="1143000"/>
          </a:xfrm>
        </p:spPr>
        <p:txBody>
          <a:bodyPr>
            <a:normAutofit/>
          </a:bodyPr>
          <a:lstStyle/>
          <a:p>
            <a:r>
              <a:rPr lang="en-GB" altLang="en-US" sz="4000" dirty="0">
                <a:latin typeface="Arial" charset="0"/>
                <a:cs typeface="Arial" charset="0"/>
              </a:rPr>
              <a:t>6. Prepare your eraser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2932066"/>
            <a:ext cx="5122445" cy="1652629"/>
          </a:xfrm>
        </p:spPr>
        <p:txBody>
          <a:bodyPr/>
          <a:lstStyle/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Draw centre lines across the eraser as shown (the opposite side from the TTS symbol)</a:t>
            </a:r>
          </a:p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Mark lines 2mm, 6mm and 10mm from the short centre line.</a:t>
            </a:r>
          </a:p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Unclip the crocodile clips from your motor.</a:t>
            </a:r>
          </a:p>
          <a:p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Lie the eraser flat and use the motor shaft to make holes at the 3 positions you marked. (Push down hard on the back of the motor, avoiding the terminals)</a:t>
            </a:r>
          </a:p>
          <a:p>
            <a:pPr marL="0" indent="0">
              <a:buFontTx/>
              <a:buNone/>
              <a:defRPr/>
            </a:pPr>
            <a:endParaRPr lang="en-GB" alt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2FCE6D-60E0-4BF9-B55A-7C8AE99819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0289" y="2759101"/>
            <a:ext cx="1669685" cy="19548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C8AA25B-D6A8-42C6-933F-5E050F1776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3031" y="3089078"/>
            <a:ext cx="1588030" cy="325515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338651-DBCB-4901-9C99-F8C60CDD9CF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2208" y="4780611"/>
            <a:ext cx="1175339" cy="186468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76173A2-56C2-40AE-B4A3-D5B7A6B28713}"/>
              </a:ext>
            </a:extLst>
          </p:cNvPr>
          <p:cNvSpPr txBox="1"/>
          <p:nvPr/>
        </p:nvSpPr>
        <p:spPr>
          <a:xfrm>
            <a:off x="7527636" y="2796045"/>
            <a:ext cx="1335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push down</a:t>
            </a:r>
          </a:p>
        </p:txBody>
      </p:sp>
    </p:spTree>
    <p:extLst>
      <p:ext uri="{BB962C8B-B14F-4D97-AF65-F5344CB8AC3E}">
        <p14:creationId xmlns:p14="http://schemas.microsoft.com/office/powerpoint/2010/main" val="3880339506"/>
      </p:ext>
    </p:extLst>
  </p:cSld>
  <p:clrMapOvr>
    <a:masterClrMapping/>
  </p:clrMapOvr>
</p:sld>
</file>

<file path=ppt/theme/theme1.xml><?xml version="1.0" encoding="utf-8"?>
<a:theme xmlns:a="http://schemas.openxmlformats.org/drawingml/2006/main" name="Fan Boats PowerPoint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69ED42F1-C476-4AF4-92D2-894A61E750B1}" vid="{59444A8B-17F7-4116-93AB-A523848D5571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ody Slide - No narrativ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69ED42F1-C476-4AF4-92D2-894A61E750B1}" vid="{2EA5D14B-1FFB-4F41-82E0-8C2FAEB4E1BB}"/>
    </a:ext>
  </a:extLst>
</a:theme>
</file>

<file path=ppt/theme/theme3.xml><?xml version="1.0" encoding="utf-8"?>
<a:theme xmlns:a="http://schemas.openxmlformats.org/drawingml/2006/main" name="Body Slide - With narrativ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69ED42F1-C476-4AF4-92D2-894A61E750B1}" vid="{485EBDD6-FF75-42DF-99B1-2BFC2B2E0485}"/>
    </a:ext>
  </a:extLst>
</a:theme>
</file>

<file path=ppt/theme/theme4.xml><?xml version="1.0" encoding="utf-8"?>
<a:theme xmlns:a="http://schemas.openxmlformats.org/drawingml/2006/main" name="Image Slide - With narrativ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69ED42F1-C476-4AF4-92D2-894A61E750B1}" vid="{32B095F3-1CDD-4E35-B483-3D6DE6DEE4A0}"/>
    </a:ext>
  </a:extLst>
</a:theme>
</file>

<file path=ppt/theme/theme5.xml><?xml version="1.0" encoding="utf-8"?>
<a:theme xmlns:a="http://schemas.openxmlformats.org/drawingml/2006/main" name="Image Slide - No narrativ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69ED42F1-C476-4AF4-92D2-894A61E750B1}" vid="{1E38F2AD-584B-48D7-9B76-BD669FE53F18}"/>
    </a:ext>
  </a:extLst>
</a:theme>
</file>

<file path=ppt/theme/theme6.xml><?xml version="1.0" encoding="utf-8"?>
<a:theme xmlns:a="http://schemas.openxmlformats.org/drawingml/2006/main" name="Impact Slid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69ED42F1-C476-4AF4-92D2-894A61E750B1}" vid="{CE81896E-3BF2-4D22-9B3F-C24E887228FE}"/>
    </a:ext>
  </a:extLst>
</a:theme>
</file>

<file path=ppt/theme/theme7.xml><?xml version="1.0" encoding="utf-8"?>
<a:theme xmlns:a="http://schemas.openxmlformats.org/drawingml/2006/main" name="Bullet points with circular imag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69ED42F1-C476-4AF4-92D2-894A61E750B1}" vid="{775DC516-8D31-4452-9DD9-7955214A1823}"/>
    </a:ext>
  </a:extLst>
</a:theme>
</file>

<file path=ppt/theme/theme8.xml><?xml version="1.0" encoding="utf-8"?>
<a:theme xmlns:a="http://schemas.openxmlformats.org/drawingml/2006/main" name="Web slide">
  <a:themeElements>
    <a:clrScheme name="TTS Template">
      <a:dk1>
        <a:srgbClr val="3A3838"/>
      </a:dk1>
      <a:lt1>
        <a:sysClr val="window" lastClr="FFFFFF"/>
      </a:lt1>
      <a:dk2>
        <a:srgbClr val="E53669"/>
      </a:dk2>
      <a:lt2>
        <a:srgbClr val="FFD63B"/>
      </a:lt2>
      <a:accent1>
        <a:srgbClr val="AC003A"/>
      </a:accent1>
      <a:accent2>
        <a:srgbClr val="30ACA3"/>
      </a:accent2>
      <a:accent3>
        <a:srgbClr val="6DAC2F"/>
      </a:accent3>
      <a:accent4>
        <a:srgbClr val="EF7B28"/>
      </a:accent4>
      <a:accent5>
        <a:srgbClr val="A086B7"/>
      </a:accent5>
      <a:accent6>
        <a:srgbClr val="0A59A4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 Template" id="{69ED42F1-C476-4AF4-92D2-894A61E750B1}" vid="{E2A318D6-3AA9-442A-8622-CF148FA86B70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Fan Boats PowerPoint</Template>
  <TotalTime>3758</TotalTime>
  <Words>1176</Words>
  <Application>Microsoft Office PowerPoint</Application>
  <PresentationFormat>On-screen Show (4:3)</PresentationFormat>
  <Paragraphs>129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20</vt:i4>
      </vt:variant>
    </vt:vector>
  </HeadingPairs>
  <TitlesOfParts>
    <vt:vector size="31" baseType="lpstr">
      <vt:lpstr>Arial</vt:lpstr>
      <vt:lpstr>Calibri</vt:lpstr>
      <vt:lpstr>Times New Roman</vt:lpstr>
      <vt:lpstr>Fan Boats PowerPoint</vt:lpstr>
      <vt:lpstr>Body Slide - No narrative</vt:lpstr>
      <vt:lpstr>Body Slide - With narrative</vt:lpstr>
      <vt:lpstr>Image Slide - With narrative</vt:lpstr>
      <vt:lpstr>Image Slide - No narrative</vt:lpstr>
      <vt:lpstr>Impact Slide</vt:lpstr>
      <vt:lpstr>Bullet points with circular image</vt:lpstr>
      <vt:lpstr>Web slide</vt:lpstr>
      <vt:lpstr>Brush Monsters PowerPoint</vt:lpstr>
      <vt:lpstr>PowerPoint Presentation</vt:lpstr>
      <vt:lpstr>Learning objectives</vt:lpstr>
      <vt:lpstr>1. Work safely</vt:lpstr>
      <vt:lpstr>2. Electrical parts</vt:lpstr>
      <vt:lpstr>PowerPoint Presentation</vt:lpstr>
      <vt:lpstr>PowerPoint Presentation</vt:lpstr>
      <vt:lpstr> 5. Make your circuit</vt:lpstr>
      <vt:lpstr>6. Prepare your eraser</vt:lpstr>
      <vt:lpstr>7. Prepare your motor</vt:lpstr>
      <vt:lpstr>8. Fit your motor</vt:lpstr>
      <vt:lpstr>9. Attach your motor firmly</vt:lpstr>
      <vt:lpstr>10. Attach your battery</vt:lpstr>
      <vt:lpstr>11. Attach your switch</vt:lpstr>
      <vt:lpstr>12. Tidy up the crocodile leads</vt:lpstr>
      <vt:lpstr>13. Try out your brush monster</vt:lpstr>
      <vt:lpstr>14. Fix and improve your brush monster</vt:lpstr>
      <vt:lpstr>15. Decorate your brush monster</vt:lpstr>
      <vt:lpstr>16. Plenary</vt:lpstr>
      <vt:lpstr>More fun TTS class kits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Fan Boats PowerPoint</dc:title>
  <dc:creator>Caroline</dc:creator>
  <cp:lastModifiedBy>Caroline Alliston</cp:lastModifiedBy>
  <cp:revision>135</cp:revision>
  <dcterms:created xsi:type="dcterms:W3CDTF">2017-08-02T06:34:02Z</dcterms:created>
  <dcterms:modified xsi:type="dcterms:W3CDTF">2020-02-12T07:33:34Z</dcterms:modified>
</cp:coreProperties>
</file>