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701" r:id="rId3"/>
    <p:sldMasterId id="2147483720" r:id="rId4"/>
    <p:sldMasterId id="2147483729" r:id="rId5"/>
    <p:sldMasterId id="2147483697" r:id="rId6"/>
    <p:sldMasterId id="2147483738" r:id="rId7"/>
    <p:sldMasterId id="2147483755" r:id="rId8"/>
  </p:sldMasterIdLst>
  <p:notesMasterIdLst>
    <p:notesMasterId r:id="rId33"/>
  </p:notesMasterIdLst>
  <p:handoutMasterIdLst>
    <p:handoutMasterId r:id="rId34"/>
  </p:handoutMasterIdLst>
  <p:sldIdLst>
    <p:sldId id="256" r:id="rId9"/>
    <p:sldId id="257" r:id="rId10"/>
    <p:sldId id="260" r:id="rId11"/>
    <p:sldId id="261"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7" r:id="rId25"/>
    <p:sldId id="281" r:id="rId26"/>
    <p:sldId id="282" r:id="rId27"/>
    <p:sldId id="283" r:id="rId28"/>
    <p:sldId id="284" r:id="rId29"/>
    <p:sldId id="285" r:id="rId30"/>
    <p:sldId id="286"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D9"/>
    <a:srgbClr val="444242"/>
    <a:srgbClr val="EECCD8"/>
    <a:srgbClr val="CEDEED"/>
    <a:srgbClr val="1574C2"/>
    <a:srgbClr val="6C696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5" d="100"/>
          <a:sy n="95" d="100"/>
        </p:scale>
        <p:origin x="955" y="58"/>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1468B-6D6F-4C34-860D-7F5B473D5983}" type="datetimeFigureOut">
              <a:rPr lang="en-GB" smtClean="0"/>
              <a:t>01/01/2019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832FDC-EC34-4195-A98B-0AC118723143}" type="slidenum">
              <a:rPr lang="en-GB" smtClean="0"/>
              <a:t>‹#›</a:t>
            </a:fld>
            <a:endParaRPr lang="en-GB"/>
          </a:p>
        </p:txBody>
      </p:sp>
    </p:spTree>
    <p:extLst>
      <p:ext uri="{BB962C8B-B14F-4D97-AF65-F5344CB8AC3E}">
        <p14:creationId xmlns:p14="http://schemas.microsoft.com/office/powerpoint/2010/main" val="8283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FE942-CB5C-45E4-AC4A-B3AA901643F1}" type="datetimeFigureOut">
              <a:rPr lang="en-GB" smtClean="0"/>
              <a:t>01/01/2019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1B247-9ABE-4E5B-BAC9-09413BD9348E}" type="slidenum">
              <a:rPr lang="en-GB" smtClean="0"/>
              <a:t>‹#›</a:t>
            </a:fld>
            <a:endParaRPr lang="en-GB"/>
          </a:p>
        </p:txBody>
      </p:sp>
    </p:spTree>
    <p:extLst>
      <p:ext uri="{BB962C8B-B14F-4D97-AF65-F5344CB8AC3E}">
        <p14:creationId xmlns:p14="http://schemas.microsoft.com/office/powerpoint/2010/main" val="34664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91B66C-6403-4C10-9424-4B1F92D2F3D8}" type="slidenum">
              <a:rPr lang="en-US" altLang="en-US" sz="1200" smtClean="0"/>
              <a:pPr/>
              <a:t>12</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D20C3-45AF-4C84-8CE0-272D9D1D7D80}" type="slidenum">
              <a:rPr lang="en-US" altLang="en-US" sz="1200" smtClean="0"/>
              <a:pPr/>
              <a:t>4</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1B91A3-9E6E-4F3A-9AB5-798FEBEE3B50}" type="slidenum">
              <a:rPr lang="en-US" altLang="en-US" sz="1200" smtClean="0"/>
              <a:pPr/>
              <a:t>5</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41C6BF-49C4-44AA-BA93-8B8A3E40A05E}" type="slidenum">
              <a:rPr lang="en-US" altLang="en-US" sz="1200" smtClean="0"/>
              <a:pPr/>
              <a:t>8</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9</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0C7F29-91B0-43A5-B1CE-79EDA5284F8C}" type="slidenum">
              <a:rPr lang="en-US" altLang="en-US" sz="1200" smtClean="0"/>
              <a:pPr/>
              <a:t>10</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 additional bar">
    <p:spTree>
      <p:nvGrpSpPr>
        <p:cNvPr id="1" name=""/>
        <p:cNvGrpSpPr/>
        <p:nvPr/>
      </p:nvGrpSpPr>
      <p:grpSpPr>
        <a:xfrm>
          <a:off x="0" y="0"/>
          <a:ext cx="0" cy="0"/>
          <a:chOff x="0" y="0"/>
          <a:chExt cx="0" cy="0"/>
        </a:xfrm>
      </p:grpSpPr>
      <p:sp>
        <p:nvSpPr>
          <p:cNvPr id="3" name="Picture Placeholder 3"/>
          <p:cNvSpPr>
            <a:spLocks noGrp="1"/>
          </p:cNvSpPr>
          <p:nvPr>
            <p:ph type="pic" sz="quarter" idx="11" hasCustomPrompt="1"/>
          </p:nvPr>
        </p:nvSpPr>
        <p:spPr>
          <a:xfrm>
            <a:off x="0" y="2564905"/>
            <a:ext cx="9144000" cy="4293096"/>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Tree>
    <p:extLst>
      <p:ext uri="{BB962C8B-B14F-4D97-AF65-F5344CB8AC3E}">
        <p14:creationId xmlns:p14="http://schemas.microsoft.com/office/powerpoint/2010/main" val="540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08688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28680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83913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84012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rgbClr val="6C696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131148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3769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687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4508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2649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27762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additional bar">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2886075"/>
            <a:ext cx="9144000" cy="3971925"/>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
        <p:nvSpPr>
          <p:cNvPr id="7" name="Text Placeholder 6"/>
          <p:cNvSpPr>
            <a:spLocks noGrp="1"/>
          </p:cNvSpPr>
          <p:nvPr>
            <p:ph type="body" sz="quarter" idx="10"/>
          </p:nvPr>
        </p:nvSpPr>
        <p:spPr>
          <a:xfrm>
            <a:off x="0" y="2572165"/>
            <a:ext cx="9144000" cy="313932"/>
          </a:xfrm>
          <a:prstGeom prst="rect">
            <a:avLst/>
          </a:prstGeom>
          <a:solidFill>
            <a:schemeClr val="accent6">
              <a:alpha val="20000"/>
            </a:schemeClr>
          </a:solidFill>
        </p:spPr>
        <p:txBody>
          <a:bodyPr anchor="ctr">
            <a:noAutofit/>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266524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801517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1">
              <a:alpha val="2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177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444242">
              <a:alpha val="20000"/>
            </a:srgb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428007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4"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27358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81328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39367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61686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6346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38795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55397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3568" y="609600"/>
            <a:ext cx="7774632" cy="11430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D6BB84B5-06C3-4DFF-A5C6-568AA24A83DA}" type="slidenum">
              <a:rPr lang="en-GB" altLang="en-US"/>
              <a:pPr>
                <a:defRPr/>
              </a:pPr>
              <a:t>‹#›</a:t>
            </a:fld>
            <a:endParaRPr lang="en-GB" altLang="en-US"/>
          </a:p>
        </p:txBody>
      </p:sp>
    </p:spTree>
    <p:extLst>
      <p:ext uri="{BB962C8B-B14F-4D97-AF65-F5344CB8AC3E}">
        <p14:creationId xmlns:p14="http://schemas.microsoft.com/office/powerpoint/2010/main" val="69521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953089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4"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055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564477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8071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249152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364210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154320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7064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7995"/>
            <a:ext cx="9144000" cy="550858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94111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TS aqua">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69448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85800" y="1700213"/>
            <a:ext cx="7772400" cy="4395787"/>
          </a:xfrm>
          <a:prstGeom prst="rect">
            <a:avLst/>
          </a:prstGeom>
        </p:spPr>
        <p:txBody>
          <a:bodyPr/>
          <a:lstStyle>
            <a:lvl1pPr>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7C0FB0C-6C86-47DF-83EC-A36B4F6E400B}" type="slidenum">
              <a:rPr lang="en-GB" altLang="en-US"/>
              <a:pPr>
                <a:defRPr/>
              </a:pPr>
              <a:t>‹#›</a:t>
            </a:fld>
            <a:endParaRPr lang="en-GB" altLang="en-US"/>
          </a:p>
        </p:txBody>
      </p:sp>
    </p:spTree>
    <p:extLst>
      <p:ext uri="{BB962C8B-B14F-4D97-AF65-F5344CB8AC3E}">
        <p14:creationId xmlns:p14="http://schemas.microsoft.com/office/powerpoint/2010/main" val="376780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TS orange">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2259494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TS pink">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wrap="square"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822223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TS leaf green">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1237915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TS lilac">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4289662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TS indigo">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943657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976680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4"/>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186648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tx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616169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3"/>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57843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5"/>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6206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497EE97-4F7A-4516-99AE-11F5D4C92958}" type="slidenum">
              <a:rPr lang="en-GB" altLang="en-US"/>
              <a:pPr>
                <a:defRPr/>
              </a:pPr>
              <a:t>‹#›</a:t>
            </a:fld>
            <a:endParaRPr lang="en-GB" altLang="en-US"/>
          </a:p>
        </p:txBody>
      </p:sp>
    </p:spTree>
    <p:extLst>
      <p:ext uri="{BB962C8B-B14F-4D97-AF65-F5344CB8AC3E}">
        <p14:creationId xmlns:p14="http://schemas.microsoft.com/office/powerpoint/2010/main" val="2690565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6"/>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CEDEED"/>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523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1"/>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094989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rgbClr val="44424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81647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3468711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61537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2590516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17321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rgbClr val="8C7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1541326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0259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E9C1E4D-FB50-4DD4-B603-ADCC3FDF4F59}" type="slidenum">
              <a:rPr lang="en-GB" altLang="en-US"/>
              <a:pPr>
                <a:defRPr/>
              </a:pPr>
              <a:t>‹#›</a:t>
            </a:fld>
            <a:endParaRPr lang="en-GB" altLang="en-US"/>
          </a:p>
        </p:txBody>
      </p:sp>
    </p:spTree>
    <p:extLst>
      <p:ext uri="{BB962C8B-B14F-4D97-AF65-F5344CB8AC3E}">
        <p14:creationId xmlns:p14="http://schemas.microsoft.com/office/powerpoint/2010/main" val="256546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4" name="Rectangle 3"/>
          <p:cNvSpPr/>
          <p:nvPr userDrawn="1"/>
        </p:nvSpPr>
        <p:spPr>
          <a:xfrm>
            <a:off x="0" y="1371600"/>
            <a:ext cx="9144000" cy="304800"/>
          </a:xfrm>
          <a:prstGeom prst="rect">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371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70305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860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emf"/><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e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em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em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emf"/><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5.xml"/><Relationship Id="rId7"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TS logo Pantones 210714.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0" y="295946"/>
            <a:ext cx="1905000" cy="999454"/>
          </a:xfrm>
          <a:prstGeom prst="rect">
            <a:avLst/>
          </a:prstGeom>
        </p:spPr>
      </p:pic>
      <p:sp>
        <p:nvSpPr>
          <p:cNvPr id="4" name="Rectangle 3"/>
          <p:cNvSpPr/>
          <p:nvPr/>
        </p:nvSpPr>
        <p:spPr>
          <a:xfrm>
            <a:off x="0" y="1574304"/>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Placeholder 1"/>
          <p:cNvSpPr>
            <a:spLocks noGrp="1"/>
          </p:cNvSpPr>
          <p:nvPr>
            <p:ph type="title"/>
          </p:nvPr>
        </p:nvSpPr>
        <p:spPr>
          <a:xfrm>
            <a:off x="0" y="1579627"/>
            <a:ext cx="9143999" cy="985277"/>
          </a:xfrm>
          <a:prstGeom prst="rect">
            <a:avLst/>
          </a:prstGeom>
        </p:spPr>
        <p:txBody>
          <a:bodyPr vert="horz" lIns="91440" tIns="45720" rIns="91440" bIns="45720" rtlCol="0" anchor="ctr">
            <a:normAutofit/>
          </a:bodyPr>
          <a:lstStyle/>
          <a:p>
            <a:r>
              <a:rPr lang="en-US" dirty="0"/>
              <a:t>Click to add text here</a:t>
            </a:r>
            <a:endParaRPr lang="en-GB" dirty="0"/>
          </a:p>
        </p:txBody>
      </p:sp>
    </p:spTree>
    <p:extLst>
      <p:ext uri="{BB962C8B-B14F-4D97-AF65-F5344CB8AC3E}">
        <p14:creationId xmlns:p14="http://schemas.microsoft.com/office/powerpoint/2010/main" val="20775701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62" r:id="rId3"/>
    <p:sldLayoutId id="2147483763" r:id="rId4"/>
    <p:sldLayoutId id="2147483764" r:id="rId5"/>
    <p:sldLayoutId id="2147483765" r:id="rId6"/>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3005740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705" r:id="rId4"/>
    <p:sldLayoutId id="2147483706" r:id="rId5"/>
    <p:sldLayoutId id="2147483707" r:id="rId6"/>
    <p:sldLayoutId id="2147483708" r:id="rId7"/>
    <p:sldLayoutId id="2147483709"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3430835047"/>
      </p:ext>
    </p:extLst>
  </p:cSld>
  <p:clrMap bg1="lt1" tx1="dk1" bg2="lt2" tx2="dk2" accent1="accent1" accent2="accent2" accent3="accent3" accent4="accent4" accent5="accent5" accent6="accent6" hlink="hlink" folHlink="folHlink"/>
  <p:sldLayoutIdLst>
    <p:sldLayoutId id="2147483710" r:id="rId1"/>
    <p:sldLayoutId id="2147483702" r:id="rId2"/>
    <p:sldLayoutId id="2147483711" r:id="rId3"/>
    <p:sldLayoutId id="2147483712" r:id="rId4"/>
    <p:sldLayoutId id="2147483713" r:id="rId5"/>
    <p:sldLayoutId id="2147483714" r:id="rId6"/>
    <p:sldLayoutId id="2147483715" r:id="rId7"/>
    <p:sldLayoutId id="214748371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62599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140571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406545"/>
      </p:ext>
    </p:extLst>
  </p:cSld>
  <p:clrMap bg1="lt1" tx1="dk1" bg2="lt2" tx2="dk2" accent1="accent1" accent2="accent2" accent3="accent3" accent4="accent4" accent5="accent5" accent6="accent6" hlink="hlink" folHlink="folHlink"/>
  <p:sldLayoutIdLst>
    <p:sldLayoutId id="2147483719" r:id="rId1"/>
    <p:sldLayoutId id="2147483699" r:id="rId2"/>
    <p:sldLayoutId id="2147483698" r:id="rId3"/>
    <p:sldLayoutId id="2147483700"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854865113"/>
      </p:ext>
    </p:extLst>
  </p:cSld>
  <p:clrMap bg1="lt1" tx1="dk1" bg2="lt2" tx2="dk2" accent1="accent1" accent2="accent2" accent3="accent3" accent4="accent4" accent5="accent5" accent6="accent6" hlink="hlink" folHlink="folHlink"/>
  <p:sldLayoutIdLst>
    <p:sldLayoutId id="2147483739"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4262366786"/>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57" r:id="rId5"/>
    <p:sldLayoutId id="2147483761" r:id="rId6"/>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Build-a-House PowerPoint</a:t>
            </a:r>
          </a:p>
        </p:txBody>
      </p:sp>
      <p:pic>
        <p:nvPicPr>
          <p:cNvPr id="12" name="Picture 11">
            <a:extLst>
              <a:ext uri="{FF2B5EF4-FFF2-40B4-BE49-F238E27FC236}">
                <a16:creationId xmlns:a16="http://schemas.microsoft.com/office/drawing/2014/main" id="{B4515DEB-1635-4843-878F-F2ED418BF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29" y="3143276"/>
            <a:ext cx="3250358" cy="3142012"/>
          </a:xfrm>
          <a:prstGeom prst="rect">
            <a:avLst/>
          </a:prstGeom>
        </p:spPr>
      </p:pic>
      <p:pic>
        <p:nvPicPr>
          <p:cNvPr id="14" name="Picture 13">
            <a:extLst>
              <a:ext uri="{FF2B5EF4-FFF2-40B4-BE49-F238E27FC236}">
                <a16:creationId xmlns:a16="http://schemas.microsoft.com/office/drawing/2014/main" id="{742644F3-E7E6-4544-91D6-25695E049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5138" y="3143276"/>
            <a:ext cx="3105981" cy="3138582"/>
          </a:xfrm>
          <a:prstGeom prst="rect">
            <a:avLst/>
          </a:prstGeom>
        </p:spPr>
      </p:pic>
    </p:spTree>
    <p:extLst>
      <p:ext uri="{BB962C8B-B14F-4D97-AF65-F5344CB8AC3E}">
        <p14:creationId xmlns:p14="http://schemas.microsoft.com/office/powerpoint/2010/main" val="119792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482553"/>
            <a:ext cx="9143999" cy="1143000"/>
          </a:xfrm>
        </p:spPr>
        <p:txBody>
          <a:bodyPr>
            <a:normAutofit/>
          </a:bodyPr>
          <a:lstStyle/>
          <a:p>
            <a:r>
              <a:rPr lang="en-GB" altLang="en-US" sz="4000" dirty="0">
                <a:latin typeface="Arial" charset="0"/>
                <a:cs typeface="Arial" charset="0"/>
              </a:rPr>
              <a:t>7. Make your door and windows</a:t>
            </a:r>
          </a:p>
        </p:txBody>
      </p:sp>
      <p:sp>
        <p:nvSpPr>
          <p:cNvPr id="23555" name="Rectangle 3"/>
          <p:cNvSpPr>
            <a:spLocks noGrp="1" noChangeArrowheads="1"/>
          </p:cNvSpPr>
          <p:nvPr>
            <p:ph type="body" sz="half" idx="1"/>
          </p:nvPr>
        </p:nvSpPr>
        <p:spPr>
          <a:xfrm>
            <a:off x="237909" y="2956292"/>
            <a:ext cx="4518575" cy="3083561"/>
          </a:xfrm>
        </p:spPr>
        <p:txBody>
          <a:bodyPr/>
          <a:lstStyle/>
          <a:p>
            <a:r>
              <a:rPr lang="en-GB" altLang="en-US" sz="2000" dirty="0">
                <a:latin typeface="Arial" panose="020B0604020202020204" pitchFamily="34" charset="0"/>
                <a:cs typeface="Arial" panose="020B0604020202020204" pitchFamily="34" charset="0"/>
              </a:rPr>
              <a:t>Use the ruler and felt tip pen to draw a front door on the box. Make sure it is big enough to get your hand through.</a:t>
            </a:r>
          </a:p>
          <a:p>
            <a:r>
              <a:rPr lang="en-GB" altLang="en-US" sz="2000" dirty="0">
                <a:latin typeface="Arial" panose="020B0604020202020204" pitchFamily="34" charset="0"/>
                <a:cs typeface="Arial" panose="020B0604020202020204" pitchFamily="34" charset="0"/>
              </a:rPr>
              <a:t>Cut out three sides with the pointed scissors, leaving the fourth side as a hinge (shown here as a dashed line) so you can open and shut the door.</a:t>
            </a:r>
          </a:p>
          <a:p>
            <a:r>
              <a:rPr lang="en-GB" altLang="en-US" sz="2000" dirty="0">
                <a:latin typeface="Arial" panose="020B0604020202020204" pitchFamily="34" charset="0"/>
                <a:cs typeface="Arial" panose="020B0604020202020204" pitchFamily="34" charset="0"/>
              </a:rPr>
              <a:t>Mark and cut out one or more windows at the back of the house. </a:t>
            </a:r>
          </a:p>
          <a:p>
            <a:endParaRPr lang="en-GB" altLang="en-US" sz="2400" dirty="0"/>
          </a:p>
        </p:txBody>
      </p:sp>
      <p:pic>
        <p:nvPicPr>
          <p:cNvPr id="3" name="Picture 2">
            <a:extLst>
              <a:ext uri="{FF2B5EF4-FFF2-40B4-BE49-F238E27FC236}">
                <a16:creationId xmlns:a16="http://schemas.microsoft.com/office/drawing/2014/main" id="{EF4B4F9E-50F3-4628-9BCF-328779DD5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2" y="2825660"/>
            <a:ext cx="3573222" cy="3670585"/>
          </a:xfrm>
          <a:prstGeom prst="rect">
            <a:avLst/>
          </a:prstGeom>
        </p:spPr>
      </p:pic>
    </p:spTree>
    <p:extLst>
      <p:ext uri="{BB962C8B-B14F-4D97-AF65-F5344CB8AC3E}">
        <p14:creationId xmlns:p14="http://schemas.microsoft.com/office/powerpoint/2010/main" val="314270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77963"/>
            <a:ext cx="9144000" cy="1143000"/>
          </a:xfrm>
        </p:spPr>
        <p:txBody>
          <a:bodyPr>
            <a:normAutofit/>
          </a:bodyPr>
          <a:lstStyle/>
          <a:p>
            <a:r>
              <a:rPr lang="en-GB" altLang="en-US" dirty="0">
                <a:latin typeface="Arial" charset="0"/>
                <a:cs typeface="Arial" charset="0"/>
              </a:rPr>
              <a:t>8. Prepare your doorbell attachment</a:t>
            </a:r>
            <a:endParaRPr lang="en-US" altLang="en-US" dirty="0">
              <a:latin typeface="Arial" charset="0"/>
              <a:cs typeface="Arial" charset="0"/>
            </a:endParaRPr>
          </a:p>
        </p:txBody>
      </p:sp>
      <p:sp>
        <p:nvSpPr>
          <p:cNvPr id="25603" name="Rectangle 3"/>
          <p:cNvSpPr>
            <a:spLocks noGrp="1" noChangeArrowheads="1"/>
          </p:cNvSpPr>
          <p:nvPr>
            <p:ph type="body" idx="1"/>
          </p:nvPr>
        </p:nvSpPr>
        <p:spPr>
          <a:xfrm>
            <a:off x="343581" y="2933319"/>
            <a:ext cx="3927552" cy="3788322"/>
          </a:xfrm>
        </p:spPr>
        <p:txBody>
          <a:bodyPr/>
          <a:lstStyle/>
          <a:p>
            <a:r>
              <a:rPr lang="en-GB" altLang="en-US" sz="2000" dirty="0"/>
              <a:t>Cut out a 3 cm x 5 cm rectangle of corrugated plastic.  </a:t>
            </a:r>
          </a:p>
          <a:p>
            <a:r>
              <a:rPr lang="en-GB" altLang="en-US" sz="2000" dirty="0"/>
              <a:t>Use the sharp pencil to make a hole in the middle.</a:t>
            </a:r>
          </a:p>
          <a:p>
            <a:r>
              <a:rPr lang="en-GB" altLang="en-US" sz="2000" dirty="0"/>
              <a:t>Place the rectangle near the door, draw round it with the felt tip pen and mark the hole.</a:t>
            </a:r>
          </a:p>
          <a:p>
            <a:r>
              <a:rPr lang="en-GB" altLang="en-US" sz="2000" dirty="0"/>
              <a:t>Cut a hole in the cardboard where you marked it – this hole must be big enough for the switch to fit through.</a:t>
            </a:r>
          </a:p>
        </p:txBody>
      </p:sp>
      <p:pic>
        <p:nvPicPr>
          <p:cNvPr id="3" name="Picture 2">
            <a:extLst>
              <a:ext uri="{FF2B5EF4-FFF2-40B4-BE49-F238E27FC236}">
                <a16:creationId xmlns:a16="http://schemas.microsoft.com/office/drawing/2014/main" id="{36BB5D01-F762-41BE-9C11-72DC68512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159" y="2788941"/>
            <a:ext cx="3927553" cy="3922295"/>
          </a:xfrm>
          <a:prstGeom prst="rect">
            <a:avLst/>
          </a:prstGeom>
        </p:spPr>
      </p:pic>
    </p:spTree>
    <p:extLst>
      <p:ext uri="{BB962C8B-B14F-4D97-AF65-F5344CB8AC3E}">
        <p14:creationId xmlns:p14="http://schemas.microsoft.com/office/powerpoint/2010/main" val="41939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39468"/>
            <a:ext cx="9144000" cy="1143000"/>
          </a:xfrm>
        </p:spPr>
        <p:txBody>
          <a:bodyPr>
            <a:normAutofit/>
          </a:bodyPr>
          <a:lstStyle/>
          <a:p>
            <a:r>
              <a:rPr lang="en-GB" altLang="en-US" dirty="0">
                <a:latin typeface="Arial" charset="0"/>
                <a:cs typeface="Arial" charset="0"/>
              </a:rPr>
              <a:t>9. Fit your push-to-make switch</a:t>
            </a:r>
            <a:endParaRPr lang="en-US" altLang="en-US" dirty="0">
              <a:latin typeface="Arial" charset="0"/>
              <a:cs typeface="Arial" charset="0"/>
            </a:endParaRPr>
          </a:p>
        </p:txBody>
      </p:sp>
      <p:sp>
        <p:nvSpPr>
          <p:cNvPr id="24579" name="Rectangle 6"/>
          <p:cNvSpPr>
            <a:spLocks noChangeArrowheads="1"/>
          </p:cNvSpPr>
          <p:nvPr/>
        </p:nvSpPr>
        <p:spPr bwMode="auto">
          <a:xfrm>
            <a:off x="468311" y="2819448"/>
            <a:ext cx="5659773" cy="194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panose="020B0604020202020204" pitchFamily="34" charset="0"/>
                <a:cs typeface="Arial" panose="020B0604020202020204" pitchFamily="34" charset="0"/>
              </a:rPr>
              <a:t>Unclip the crocodile leads.</a:t>
            </a:r>
          </a:p>
          <a:p>
            <a:pPr>
              <a:spcAft>
                <a:spcPts val="600"/>
              </a:spcAft>
            </a:pPr>
            <a:r>
              <a:rPr lang="en-GB" altLang="en-US" sz="2000" dirty="0">
                <a:latin typeface="Arial" panose="020B0604020202020204" pitchFamily="34" charset="0"/>
                <a:cs typeface="Arial" panose="020B0604020202020204" pitchFamily="34" charset="0"/>
              </a:rPr>
              <a:t>Unscrew the nut and remove the spring washer from the switch. Don’t lose them!</a:t>
            </a:r>
          </a:p>
          <a:p>
            <a:pPr>
              <a:spcAft>
                <a:spcPts val="600"/>
              </a:spcAft>
            </a:pPr>
            <a:r>
              <a:rPr lang="en-GB" altLang="en-US" sz="2000" dirty="0">
                <a:latin typeface="Arial" panose="020B0604020202020204" pitchFamily="34" charset="0"/>
                <a:cs typeface="Arial" panose="020B0604020202020204" pitchFamily="34" charset="0"/>
              </a:rPr>
              <a:t>Enlarge the hole in the plastic rectangle and push the threaded part of the switch through – it should fit tightly.</a:t>
            </a:r>
          </a:p>
          <a:p>
            <a:pPr>
              <a:spcAft>
                <a:spcPts val="600"/>
              </a:spcAft>
            </a:pPr>
            <a:r>
              <a:rPr lang="en-GB" altLang="en-US" sz="2000" dirty="0">
                <a:latin typeface="Arial" panose="020B0604020202020204" pitchFamily="34" charset="0"/>
                <a:cs typeface="Arial" panose="020B0604020202020204" pitchFamily="34" charset="0"/>
              </a:rPr>
              <a:t>Refit the washer and nut – tighten with the pliers or spanner.</a:t>
            </a:r>
          </a:p>
          <a:p>
            <a:pPr>
              <a:spcAft>
                <a:spcPts val="600"/>
              </a:spcAft>
            </a:pPr>
            <a:r>
              <a:rPr lang="en-GB" altLang="en-US" sz="2000" dirty="0">
                <a:latin typeface="Arial" panose="020B0604020202020204" pitchFamily="34" charset="0"/>
                <a:cs typeface="Arial" panose="020B0604020202020204" pitchFamily="34" charset="0"/>
              </a:rPr>
              <a:t>Glue the plastic in the position you marked on the house, with the red button on the outside.</a:t>
            </a:r>
          </a:p>
          <a:p>
            <a:pPr>
              <a:spcAft>
                <a:spcPts val="600"/>
              </a:spcAft>
            </a:pPr>
            <a:endParaRPr lang="en-GB" altLang="en-US" sz="2000" dirty="0">
              <a:latin typeface="Arial" charset="0"/>
              <a:cs typeface="Arial" charset="0"/>
            </a:endParaRPr>
          </a:p>
        </p:txBody>
      </p:sp>
      <p:pic>
        <p:nvPicPr>
          <p:cNvPr id="3" name="Picture 2">
            <a:extLst>
              <a:ext uri="{FF2B5EF4-FFF2-40B4-BE49-F238E27FC236}">
                <a16:creationId xmlns:a16="http://schemas.microsoft.com/office/drawing/2014/main" id="{9298F32A-6C7C-49BF-BA45-A9E5D89C5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50"/>
          <a:stretch/>
        </p:blipFill>
        <p:spPr>
          <a:xfrm>
            <a:off x="6026713" y="3429000"/>
            <a:ext cx="2616892" cy="2369471"/>
          </a:xfrm>
          <a:prstGeom prst="rect">
            <a:avLst/>
          </a:prstGeom>
        </p:spPr>
      </p:pic>
    </p:spTree>
    <p:extLst>
      <p:ext uri="{BB962C8B-B14F-4D97-AF65-F5344CB8AC3E}">
        <p14:creationId xmlns:p14="http://schemas.microsoft.com/office/powerpoint/2010/main" val="17695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77963"/>
            <a:ext cx="9144000" cy="1143000"/>
          </a:xfrm>
        </p:spPr>
        <p:txBody>
          <a:bodyPr>
            <a:normAutofit fontScale="90000"/>
          </a:bodyPr>
          <a:lstStyle/>
          <a:p>
            <a:r>
              <a:rPr lang="en-GB" altLang="en-US" dirty="0">
                <a:latin typeface="Arial" charset="0"/>
                <a:cs typeface="Arial" charset="0"/>
              </a:rPr>
              <a:t>10. Fit your buzzer and re-make the circuit</a:t>
            </a:r>
            <a:endParaRPr lang="en-US" altLang="en-US" dirty="0">
              <a:latin typeface="Arial" charset="0"/>
              <a:cs typeface="Arial" charset="0"/>
            </a:endParaRPr>
          </a:p>
        </p:txBody>
      </p:sp>
      <p:sp>
        <p:nvSpPr>
          <p:cNvPr id="25603" name="Rectangle 3"/>
          <p:cNvSpPr>
            <a:spLocks noGrp="1" noChangeArrowheads="1"/>
          </p:cNvSpPr>
          <p:nvPr>
            <p:ph type="body" idx="1"/>
          </p:nvPr>
        </p:nvSpPr>
        <p:spPr>
          <a:xfrm>
            <a:off x="376988" y="2735361"/>
            <a:ext cx="4347412" cy="3608859"/>
          </a:xfrm>
        </p:spPr>
        <p:txBody>
          <a:bodyPr/>
          <a:lstStyle/>
          <a:p>
            <a:pPr>
              <a:defRPr/>
            </a:pPr>
            <a:r>
              <a:rPr lang="en-GB" altLang="en-US" sz="2000" dirty="0"/>
              <a:t>Glue the buzzer to the outside of the house. </a:t>
            </a:r>
          </a:p>
          <a:p>
            <a:pPr>
              <a:defRPr/>
            </a:pPr>
            <a:r>
              <a:rPr lang="en-GB" altLang="en-US" sz="2000" dirty="0"/>
              <a:t>Pierce a hole with the sharp pencil and push the wires though.</a:t>
            </a:r>
          </a:p>
          <a:p>
            <a:pPr>
              <a:defRPr/>
            </a:pPr>
            <a:r>
              <a:rPr lang="en-GB" altLang="en-US" sz="2000" dirty="0"/>
              <a:t>Glue the battery box inside the house.</a:t>
            </a:r>
          </a:p>
          <a:p>
            <a:pPr>
              <a:defRPr/>
            </a:pPr>
            <a:r>
              <a:rPr lang="en-GB" altLang="en-US" sz="2000" dirty="0"/>
              <a:t>Re-connect the wires.</a:t>
            </a:r>
          </a:p>
          <a:p>
            <a:pPr>
              <a:defRPr/>
            </a:pPr>
            <a:r>
              <a:rPr lang="en-GB" altLang="en-US" sz="2000" dirty="0"/>
              <a:t>Try out the doorbell and make sure it works.</a:t>
            </a:r>
          </a:p>
          <a:p>
            <a:pPr>
              <a:defRPr/>
            </a:pPr>
            <a:r>
              <a:rPr lang="en-GB" altLang="en-US" sz="2000" dirty="0"/>
              <a:t>Tidy up the wires and tape them to the inside of the house.</a:t>
            </a:r>
          </a:p>
          <a:p>
            <a:pPr>
              <a:spcAft>
                <a:spcPts val="600"/>
              </a:spcAft>
            </a:pPr>
            <a:endParaRPr lang="en-GB" altLang="en-US" sz="2600" dirty="0">
              <a:latin typeface="Arial" charset="0"/>
              <a:cs typeface="Arial" charset="0"/>
            </a:endParaRPr>
          </a:p>
        </p:txBody>
      </p:sp>
      <p:pic>
        <p:nvPicPr>
          <p:cNvPr id="3" name="Picture 2">
            <a:extLst>
              <a:ext uri="{FF2B5EF4-FFF2-40B4-BE49-F238E27FC236}">
                <a16:creationId xmlns:a16="http://schemas.microsoft.com/office/drawing/2014/main" id="{2FCD5B19-E1ED-4B28-8694-36B04D5D9F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94" b="6154"/>
          <a:stretch/>
        </p:blipFill>
        <p:spPr>
          <a:xfrm>
            <a:off x="5164641" y="2735361"/>
            <a:ext cx="3312695" cy="2029323"/>
          </a:xfrm>
          <a:prstGeom prst="rect">
            <a:avLst/>
          </a:prstGeom>
        </p:spPr>
      </p:pic>
      <p:pic>
        <p:nvPicPr>
          <p:cNvPr id="6" name="Picture 5">
            <a:extLst>
              <a:ext uri="{FF2B5EF4-FFF2-40B4-BE49-F238E27FC236}">
                <a16:creationId xmlns:a16="http://schemas.microsoft.com/office/drawing/2014/main" id="{6AD0846C-72E9-4661-B10B-8011BAAFE2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394" b="4900"/>
          <a:stretch/>
        </p:blipFill>
        <p:spPr>
          <a:xfrm>
            <a:off x="5164641" y="4950624"/>
            <a:ext cx="3312695" cy="1760816"/>
          </a:xfrm>
          <a:prstGeom prst="rect">
            <a:avLst/>
          </a:prstGeom>
        </p:spPr>
      </p:pic>
    </p:spTree>
    <p:extLst>
      <p:ext uri="{BB962C8B-B14F-4D97-AF65-F5344CB8AC3E}">
        <p14:creationId xmlns:p14="http://schemas.microsoft.com/office/powerpoint/2010/main" val="196208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13102"/>
            <a:ext cx="9143999" cy="1143000"/>
          </a:xfrm>
        </p:spPr>
        <p:txBody>
          <a:bodyPr>
            <a:normAutofit/>
          </a:bodyPr>
          <a:lstStyle/>
          <a:p>
            <a:r>
              <a:rPr lang="en-GB" altLang="en-US" dirty="0">
                <a:latin typeface="Arial" charset="0"/>
                <a:cs typeface="Arial" charset="0"/>
              </a:rPr>
              <a:t>11. Make your lighting circuit</a:t>
            </a:r>
            <a:endParaRPr lang="en-US" altLang="en-US" dirty="0">
              <a:latin typeface="Arial" charset="0"/>
              <a:cs typeface="Arial" charset="0"/>
            </a:endParaRPr>
          </a:p>
        </p:txBody>
      </p:sp>
      <p:sp>
        <p:nvSpPr>
          <p:cNvPr id="5" name="Rectangle 5">
            <a:extLst>
              <a:ext uri="{FF2B5EF4-FFF2-40B4-BE49-F238E27FC236}">
                <a16:creationId xmlns:a16="http://schemas.microsoft.com/office/drawing/2014/main" id="{1116F4A1-218A-4266-A144-29AF020A425C}"/>
              </a:ext>
            </a:extLst>
          </p:cNvPr>
          <p:cNvSpPr txBox="1">
            <a:spLocks noChangeArrowheads="1"/>
          </p:cNvSpPr>
          <p:nvPr/>
        </p:nvSpPr>
        <p:spPr>
          <a:xfrm>
            <a:off x="339141" y="2735780"/>
            <a:ext cx="8652459" cy="2518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Arial" charset="0"/>
                <a:cs typeface="Arial" charset="0"/>
              </a:rPr>
              <a:t>Collect these components: 1 bulb holder with bulb fitted, 1 slide switch, 1 cell, 1 battery holder, 3 crocodile leads</a:t>
            </a:r>
          </a:p>
          <a:p>
            <a:r>
              <a:rPr lang="en-GB" altLang="en-US" sz="2000" dirty="0">
                <a:latin typeface="Arial" charset="0"/>
                <a:cs typeface="Arial" charset="0"/>
              </a:rPr>
              <a:t>Lay out your components in a triangle and connect up this circuit. </a:t>
            </a:r>
          </a:p>
          <a:p>
            <a:r>
              <a:rPr lang="en-GB" altLang="en-US" sz="2000" dirty="0">
                <a:latin typeface="Arial" charset="0"/>
                <a:cs typeface="Arial" charset="0"/>
              </a:rPr>
              <a:t>Clip crocodile clips onto bare metal, not onto plastic insulation! </a:t>
            </a:r>
          </a:p>
          <a:p>
            <a:r>
              <a:rPr lang="en-GB" altLang="en-US" sz="2000" dirty="0">
                <a:latin typeface="Arial" charset="0"/>
                <a:cs typeface="Arial" charset="0"/>
              </a:rPr>
              <a:t>Fit the cell into the battery holder (the right way round). Check the bulb lights up when you slide the switch one way, and goes off when you slide it the other way. Switch off when not in use.</a:t>
            </a:r>
          </a:p>
          <a:p>
            <a:endParaRPr lang="en-US" altLang="en-US" sz="2500" dirty="0">
              <a:latin typeface="Arial" charset="0"/>
              <a:cs typeface="Arial" charset="0"/>
            </a:endParaRPr>
          </a:p>
        </p:txBody>
      </p:sp>
      <p:pic>
        <p:nvPicPr>
          <p:cNvPr id="3" name="Picture 2">
            <a:extLst>
              <a:ext uri="{FF2B5EF4-FFF2-40B4-BE49-F238E27FC236}">
                <a16:creationId xmlns:a16="http://schemas.microsoft.com/office/drawing/2014/main" id="{56B21EC9-B791-4C4B-8528-1D5451B0A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326" y="5223344"/>
            <a:ext cx="2989596" cy="1265329"/>
          </a:xfrm>
          <a:prstGeom prst="rect">
            <a:avLst/>
          </a:prstGeom>
        </p:spPr>
      </p:pic>
      <p:pic>
        <p:nvPicPr>
          <p:cNvPr id="6" name="Picture 5">
            <a:extLst>
              <a:ext uri="{FF2B5EF4-FFF2-40B4-BE49-F238E27FC236}">
                <a16:creationId xmlns:a16="http://schemas.microsoft.com/office/drawing/2014/main" id="{C47ADA1B-6E23-463B-B614-5E89B2CEF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42" y="5173578"/>
            <a:ext cx="2323848" cy="1439287"/>
          </a:xfrm>
          <a:prstGeom prst="rect">
            <a:avLst/>
          </a:prstGeom>
        </p:spPr>
      </p:pic>
      <p:pic>
        <p:nvPicPr>
          <p:cNvPr id="10" name="Picture 9">
            <a:extLst>
              <a:ext uri="{FF2B5EF4-FFF2-40B4-BE49-F238E27FC236}">
                <a16:creationId xmlns:a16="http://schemas.microsoft.com/office/drawing/2014/main" id="{DB622BB9-BE6A-46B5-843D-5AE4C13E3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510" y="5316335"/>
            <a:ext cx="2593058" cy="1152471"/>
          </a:xfrm>
          <a:prstGeom prst="rect">
            <a:avLst/>
          </a:prstGeom>
        </p:spPr>
      </p:pic>
    </p:spTree>
    <p:extLst>
      <p:ext uri="{BB962C8B-B14F-4D97-AF65-F5344CB8AC3E}">
        <p14:creationId xmlns:p14="http://schemas.microsoft.com/office/powerpoint/2010/main" val="261505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5220" y="1511386"/>
            <a:ext cx="8261685" cy="1143000"/>
          </a:xfrm>
        </p:spPr>
        <p:txBody>
          <a:bodyPr>
            <a:normAutofit/>
          </a:bodyPr>
          <a:lstStyle/>
          <a:p>
            <a:r>
              <a:rPr lang="en-GB" altLang="en-US" dirty="0">
                <a:latin typeface="Arial" charset="0"/>
                <a:cs typeface="Arial" charset="0"/>
              </a:rPr>
              <a:t>12. Fit your light switch</a:t>
            </a:r>
            <a:endParaRPr lang="en-US" altLang="en-US" dirty="0">
              <a:latin typeface="Arial" charset="0"/>
              <a:cs typeface="Arial" charset="0"/>
            </a:endParaRPr>
          </a:p>
        </p:txBody>
      </p:sp>
      <p:sp>
        <p:nvSpPr>
          <p:cNvPr id="27651" name="Rectangle 3"/>
          <p:cNvSpPr>
            <a:spLocks noGrp="1" noChangeArrowheads="1"/>
          </p:cNvSpPr>
          <p:nvPr>
            <p:ph type="body" idx="1"/>
          </p:nvPr>
        </p:nvSpPr>
        <p:spPr>
          <a:xfrm>
            <a:off x="407644" y="2879475"/>
            <a:ext cx="5199072" cy="3874251"/>
          </a:xfrm>
        </p:spPr>
        <p:txBody>
          <a:bodyPr/>
          <a:lstStyle/>
          <a:p>
            <a:pPr>
              <a:defRPr/>
            </a:pPr>
            <a:r>
              <a:rPr lang="en-GB" altLang="en-US" sz="2000" dirty="0"/>
              <a:t>Unclip the crocodile leads. </a:t>
            </a:r>
          </a:p>
          <a:p>
            <a:pPr>
              <a:defRPr/>
            </a:pPr>
            <a:r>
              <a:rPr lang="en-GB" altLang="en-US" sz="2000" dirty="0"/>
              <a:t>Work out a position on the outside of the house to fit your light switch. (If you put it on the outside you can reach it easily.)</a:t>
            </a:r>
          </a:p>
          <a:p>
            <a:pPr>
              <a:defRPr/>
            </a:pPr>
            <a:r>
              <a:rPr lang="en-GB" altLang="en-US" sz="2000" dirty="0"/>
              <a:t>Cut a rectangle 13 mm wide by 25 mm high.</a:t>
            </a:r>
          </a:p>
          <a:p>
            <a:pPr>
              <a:defRPr/>
            </a:pPr>
            <a:r>
              <a:rPr lang="en-GB" altLang="en-US" sz="2000" dirty="0"/>
              <a:t>Check the switch body slides into this hole.</a:t>
            </a:r>
          </a:p>
          <a:p>
            <a:pPr>
              <a:defRPr/>
            </a:pPr>
            <a:r>
              <a:rPr lang="en-GB" altLang="en-US" sz="2000" dirty="0"/>
              <a:t>Glue on the switch.</a:t>
            </a:r>
          </a:p>
          <a:p>
            <a:pPr>
              <a:buFontTx/>
              <a:buNone/>
            </a:pPr>
            <a:endParaRPr lang="en-US" altLang="en-US" sz="2600" dirty="0">
              <a:latin typeface="Arial" charset="0"/>
              <a:cs typeface="Arial" charset="0"/>
            </a:endParaRPr>
          </a:p>
        </p:txBody>
      </p:sp>
      <p:pic>
        <p:nvPicPr>
          <p:cNvPr id="4" name="Picture 3">
            <a:extLst>
              <a:ext uri="{FF2B5EF4-FFF2-40B4-BE49-F238E27FC236}">
                <a16:creationId xmlns:a16="http://schemas.microsoft.com/office/drawing/2014/main" id="{CB552125-E3FA-48D0-B410-E4A321D6A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680" y="3036334"/>
            <a:ext cx="2013331" cy="3287826"/>
          </a:xfrm>
          <a:prstGeom prst="rect">
            <a:avLst/>
          </a:prstGeom>
        </p:spPr>
      </p:pic>
    </p:spTree>
    <p:extLst>
      <p:ext uri="{BB962C8B-B14F-4D97-AF65-F5344CB8AC3E}">
        <p14:creationId xmlns:p14="http://schemas.microsoft.com/office/powerpoint/2010/main" val="67876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fontScale="90000"/>
          </a:bodyPr>
          <a:lstStyle/>
          <a:p>
            <a:r>
              <a:rPr lang="en-GB" altLang="en-US" sz="4000" dirty="0">
                <a:latin typeface="Arial" charset="0"/>
                <a:cs typeface="Arial" charset="0"/>
              </a:rPr>
              <a:t>13. Fit your lamp and re-make the circuit</a:t>
            </a:r>
          </a:p>
        </p:txBody>
      </p:sp>
      <p:sp>
        <p:nvSpPr>
          <p:cNvPr id="28675" name="Rectangle 2"/>
          <p:cNvSpPr>
            <a:spLocks noChangeArrowheads="1"/>
          </p:cNvSpPr>
          <p:nvPr/>
        </p:nvSpPr>
        <p:spPr bwMode="auto">
          <a:xfrm>
            <a:off x="539749" y="2864889"/>
            <a:ext cx="4128503"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Work out a position inside your house to fit your bulb holder.</a:t>
            </a:r>
          </a:p>
          <a:p>
            <a:pPr marL="342900" indent="-342900"/>
            <a:r>
              <a:rPr lang="en-GB" altLang="en-US" sz="2000" dirty="0">
                <a:latin typeface="Arial" pitchFamily="34" charset="0"/>
                <a:cs typeface="Arial" pitchFamily="34" charset="0"/>
              </a:rPr>
              <a:t>Glue it in position.</a:t>
            </a:r>
          </a:p>
          <a:p>
            <a:pPr marL="342900" indent="-342900"/>
            <a:r>
              <a:rPr lang="en-GB" altLang="en-US" sz="2000" dirty="0">
                <a:latin typeface="Arial" pitchFamily="34" charset="0"/>
                <a:cs typeface="Arial" pitchFamily="34" charset="0"/>
              </a:rPr>
              <a:t>Work out where to attach your battery and glue it on.</a:t>
            </a:r>
          </a:p>
          <a:p>
            <a:pPr marL="342900" indent="-342900"/>
            <a:r>
              <a:rPr lang="en-GB" altLang="en-US" sz="2000" dirty="0">
                <a:latin typeface="Arial" pitchFamily="34" charset="0"/>
                <a:cs typeface="Arial" pitchFamily="34" charset="0"/>
              </a:rPr>
              <a:t>Re-connect the wires.</a:t>
            </a:r>
          </a:p>
          <a:p>
            <a:pPr marL="342900" indent="-342900"/>
            <a:r>
              <a:rPr lang="en-GB" altLang="en-US" sz="2000" dirty="0">
                <a:latin typeface="Arial" pitchFamily="34" charset="0"/>
                <a:cs typeface="Arial" pitchFamily="34" charset="0"/>
              </a:rPr>
              <a:t>Try out the light, then switch off.</a:t>
            </a:r>
          </a:p>
          <a:p>
            <a:pPr marL="342900" indent="-342900"/>
            <a:r>
              <a:rPr lang="en-GB" altLang="en-US" sz="2000" dirty="0">
                <a:latin typeface="Arial" pitchFamily="34" charset="0"/>
                <a:cs typeface="Arial" pitchFamily="34" charset="0"/>
              </a:rPr>
              <a:t>Tidy the wires and tape them to the inside of the house. </a:t>
            </a:r>
          </a:p>
          <a:p>
            <a:pPr>
              <a:defRPr/>
            </a:pPr>
            <a:endParaRPr lang="en-GB" altLang="en-US" sz="2400" dirty="0"/>
          </a:p>
        </p:txBody>
      </p:sp>
      <p:pic>
        <p:nvPicPr>
          <p:cNvPr id="4" name="Picture 3">
            <a:extLst>
              <a:ext uri="{FF2B5EF4-FFF2-40B4-BE49-F238E27FC236}">
                <a16:creationId xmlns:a16="http://schemas.microsoft.com/office/drawing/2014/main" id="{6A2962D3-784C-4DDB-8086-E1CF57E73B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132"/>
          <a:stretch/>
        </p:blipFill>
        <p:spPr>
          <a:xfrm>
            <a:off x="5013982" y="3047999"/>
            <a:ext cx="3270939" cy="3379751"/>
          </a:xfrm>
          <a:prstGeom prst="rect">
            <a:avLst/>
          </a:prstGeom>
        </p:spPr>
      </p:pic>
    </p:spTree>
    <p:extLst>
      <p:ext uri="{BB962C8B-B14F-4D97-AF65-F5344CB8AC3E}">
        <p14:creationId xmlns:p14="http://schemas.microsoft.com/office/powerpoint/2010/main" val="1609289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14. Electrical safety</a:t>
            </a:r>
          </a:p>
        </p:txBody>
      </p:sp>
      <p:sp>
        <p:nvSpPr>
          <p:cNvPr id="28675" name="Rectangle 2"/>
          <p:cNvSpPr>
            <a:spLocks noChangeArrowheads="1"/>
          </p:cNvSpPr>
          <p:nvPr/>
        </p:nvSpPr>
        <p:spPr bwMode="auto">
          <a:xfrm>
            <a:off x="539749" y="3153645"/>
            <a:ext cx="4032251"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Your circuit uses 1.5 Volts of electricity.</a:t>
            </a:r>
          </a:p>
          <a:p>
            <a:pPr marL="342900" indent="-342900"/>
            <a:r>
              <a:rPr lang="en-GB" altLang="en-US" sz="2000" dirty="0">
                <a:latin typeface="Arial" pitchFamily="34" charset="0"/>
                <a:cs typeface="Arial" pitchFamily="34" charset="0"/>
              </a:rPr>
              <a:t>Mains voltage used in a real house (in the UK) is 240 Volts.</a:t>
            </a:r>
          </a:p>
          <a:p>
            <a:pPr marL="342900" indent="-342900"/>
            <a:r>
              <a:rPr lang="en-GB" altLang="en-US" sz="2000" dirty="0">
                <a:latin typeface="Arial" pitchFamily="34" charset="0"/>
                <a:cs typeface="Arial" pitchFamily="34" charset="0"/>
              </a:rPr>
              <a:t>Can you think of any hazards of mains electricity?</a:t>
            </a:r>
          </a:p>
          <a:p>
            <a:pPr marL="342900" indent="-342900"/>
            <a:r>
              <a:rPr lang="en-GB" altLang="en-US" sz="2000" dirty="0">
                <a:latin typeface="Arial" pitchFamily="34" charset="0"/>
                <a:cs typeface="Arial" pitchFamily="34" charset="0"/>
              </a:rPr>
              <a:t>Can you think of ways to avoid these hazards? </a:t>
            </a:r>
            <a:endParaRPr lang="en-GB" altLang="en-US" sz="2400" dirty="0"/>
          </a:p>
        </p:txBody>
      </p:sp>
      <p:pic>
        <p:nvPicPr>
          <p:cNvPr id="3" name="Picture 2">
            <a:extLst>
              <a:ext uri="{FF2B5EF4-FFF2-40B4-BE49-F238E27FC236}">
                <a16:creationId xmlns:a16="http://schemas.microsoft.com/office/drawing/2014/main" id="{7FEF78A8-880E-4FB9-97BA-C8983EAF7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75" y="3360112"/>
            <a:ext cx="2954349" cy="2622850"/>
          </a:xfrm>
          <a:prstGeom prst="rect">
            <a:avLst/>
          </a:prstGeom>
        </p:spPr>
      </p:pic>
    </p:spTree>
    <p:extLst>
      <p:ext uri="{BB962C8B-B14F-4D97-AF65-F5344CB8AC3E}">
        <p14:creationId xmlns:p14="http://schemas.microsoft.com/office/powerpoint/2010/main" val="100280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15. Start making the roof</a:t>
            </a:r>
          </a:p>
        </p:txBody>
      </p:sp>
      <p:sp>
        <p:nvSpPr>
          <p:cNvPr id="28675" name="Rectangle 2"/>
          <p:cNvSpPr>
            <a:spLocks noChangeArrowheads="1"/>
          </p:cNvSpPr>
          <p:nvPr/>
        </p:nvSpPr>
        <p:spPr bwMode="auto">
          <a:xfrm>
            <a:off x="539750" y="2728532"/>
            <a:ext cx="367130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Take your large square of corrugated plastic.</a:t>
            </a:r>
          </a:p>
          <a:p>
            <a:pPr marL="342900" indent="-342900"/>
            <a:r>
              <a:rPr lang="en-GB" altLang="en-US" sz="2000" dirty="0">
                <a:latin typeface="Arial" pitchFamily="34" charset="0"/>
                <a:cs typeface="Arial" pitchFamily="34" charset="0"/>
              </a:rPr>
              <a:t>Use the ruler and </a:t>
            </a:r>
            <a:r>
              <a:rPr lang="en-GB" altLang="en-US" sz="2000" b="1" dirty="0">
                <a:latin typeface="Arial" pitchFamily="34" charset="0"/>
                <a:cs typeface="Arial" pitchFamily="34" charset="0"/>
              </a:rPr>
              <a:t>blunt</a:t>
            </a:r>
            <a:r>
              <a:rPr lang="en-GB" altLang="en-US" sz="2000" dirty="0">
                <a:latin typeface="Arial" pitchFamily="34" charset="0"/>
                <a:cs typeface="Arial" pitchFamily="34" charset="0"/>
              </a:rPr>
              <a:t> pencil to indent a line down the middle. Make sure it is </a:t>
            </a:r>
            <a:r>
              <a:rPr lang="en-GB" altLang="en-US" sz="2000" b="1" dirty="0">
                <a:latin typeface="Arial" pitchFamily="34" charset="0"/>
                <a:cs typeface="Arial" pitchFamily="34" charset="0"/>
              </a:rPr>
              <a:t>in line </a:t>
            </a:r>
            <a:r>
              <a:rPr lang="en-GB" altLang="en-US" sz="2000" dirty="0">
                <a:latin typeface="Arial" pitchFamily="34" charset="0"/>
                <a:cs typeface="Arial" pitchFamily="34" charset="0"/>
              </a:rPr>
              <a:t>with the corrugations as shown.</a:t>
            </a:r>
          </a:p>
          <a:p>
            <a:pPr marL="342900" indent="-342900"/>
            <a:r>
              <a:rPr lang="en-GB" altLang="en-US" sz="2000" dirty="0">
                <a:latin typeface="Arial" pitchFamily="34" charset="0"/>
                <a:cs typeface="Arial" pitchFamily="34" charset="0"/>
              </a:rPr>
              <a:t>Bend the roof in half with the line your have scored along the ridge-line. It should bend neatly where you have indented it.</a:t>
            </a:r>
          </a:p>
        </p:txBody>
      </p:sp>
      <p:pic>
        <p:nvPicPr>
          <p:cNvPr id="3" name="Picture 2">
            <a:extLst>
              <a:ext uri="{FF2B5EF4-FFF2-40B4-BE49-F238E27FC236}">
                <a16:creationId xmlns:a16="http://schemas.microsoft.com/office/drawing/2014/main" id="{431FDE67-74B7-4282-A471-B246FF363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167" y="5134724"/>
            <a:ext cx="2751221" cy="1404309"/>
          </a:xfrm>
          <a:prstGeom prst="rect">
            <a:avLst/>
          </a:prstGeom>
        </p:spPr>
      </p:pic>
      <p:pic>
        <p:nvPicPr>
          <p:cNvPr id="7" name="Picture 6">
            <a:extLst>
              <a:ext uri="{FF2B5EF4-FFF2-40B4-BE49-F238E27FC236}">
                <a16:creationId xmlns:a16="http://schemas.microsoft.com/office/drawing/2014/main" id="{5D4FFC08-1771-499C-AA5B-1F413DE18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937" y="2728532"/>
            <a:ext cx="2943726" cy="2279558"/>
          </a:xfrm>
          <a:prstGeom prst="rect">
            <a:avLst/>
          </a:prstGeom>
        </p:spPr>
      </p:pic>
    </p:spTree>
    <p:extLst>
      <p:ext uri="{BB962C8B-B14F-4D97-AF65-F5344CB8AC3E}">
        <p14:creationId xmlns:p14="http://schemas.microsoft.com/office/powerpoint/2010/main" val="401652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16. Make the ends of the roof</a:t>
            </a:r>
          </a:p>
        </p:txBody>
      </p:sp>
      <p:sp>
        <p:nvSpPr>
          <p:cNvPr id="28675" name="Rectangle 2"/>
          <p:cNvSpPr>
            <a:spLocks noChangeArrowheads="1"/>
          </p:cNvSpPr>
          <p:nvPr/>
        </p:nvSpPr>
        <p:spPr bwMode="auto">
          <a:xfrm>
            <a:off x="539750" y="2728532"/>
            <a:ext cx="424079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Take your small square of corrugated plastic.</a:t>
            </a:r>
          </a:p>
          <a:p>
            <a:pPr marL="342900" indent="-342900"/>
            <a:r>
              <a:rPr lang="en-GB" altLang="en-US" sz="2000" dirty="0">
                <a:latin typeface="Arial" pitchFamily="34" charset="0"/>
                <a:cs typeface="Arial" pitchFamily="34" charset="0"/>
              </a:rPr>
              <a:t>Cut it in half diagonally with the large scissors.</a:t>
            </a:r>
          </a:p>
          <a:p>
            <a:pPr marL="342900" indent="-342900"/>
            <a:r>
              <a:rPr lang="en-GB" altLang="en-US" sz="2000" dirty="0">
                <a:latin typeface="Arial" pitchFamily="34" charset="0"/>
                <a:cs typeface="Arial" pitchFamily="34" charset="0"/>
              </a:rPr>
              <a:t>Mark the centre line of each triangle with the felt tip pen.</a:t>
            </a:r>
          </a:p>
          <a:p>
            <a:pPr marL="342900" indent="-342900"/>
            <a:r>
              <a:rPr lang="en-GB" altLang="en-US" sz="2000" dirty="0">
                <a:latin typeface="Arial" pitchFamily="34" charset="0"/>
                <a:cs typeface="Arial" pitchFamily="34" charset="0"/>
              </a:rPr>
              <a:t>Use the protractor to measure and mark 40° from the centre line in either direction. </a:t>
            </a:r>
          </a:p>
          <a:p>
            <a:pPr marL="342900" indent="-342900"/>
            <a:r>
              <a:rPr lang="en-GB" altLang="en-US" sz="2000" dirty="0">
                <a:latin typeface="Arial" pitchFamily="34" charset="0"/>
                <a:cs typeface="Arial" pitchFamily="34" charset="0"/>
              </a:rPr>
              <a:t>Trim both the triangles to the shape shown. </a:t>
            </a:r>
          </a:p>
        </p:txBody>
      </p:sp>
      <p:pic>
        <p:nvPicPr>
          <p:cNvPr id="4" name="Picture 3">
            <a:extLst>
              <a:ext uri="{FF2B5EF4-FFF2-40B4-BE49-F238E27FC236}">
                <a16:creationId xmlns:a16="http://schemas.microsoft.com/office/drawing/2014/main" id="{67F7F649-CFF3-46F9-8D90-13A4BAB34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1" y="2675691"/>
            <a:ext cx="2089631" cy="2104856"/>
          </a:xfrm>
          <a:prstGeom prst="rect">
            <a:avLst/>
          </a:prstGeom>
        </p:spPr>
      </p:pic>
      <p:pic>
        <p:nvPicPr>
          <p:cNvPr id="6" name="Picture 5">
            <a:extLst>
              <a:ext uri="{FF2B5EF4-FFF2-40B4-BE49-F238E27FC236}">
                <a16:creationId xmlns:a16="http://schemas.microsoft.com/office/drawing/2014/main" id="{B8D9E900-753E-41D0-BB10-F674CC8B3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042" y="4893457"/>
            <a:ext cx="2791326" cy="1626251"/>
          </a:xfrm>
          <a:prstGeom prst="rect">
            <a:avLst/>
          </a:prstGeom>
        </p:spPr>
      </p:pic>
    </p:spTree>
    <p:extLst>
      <p:ext uri="{BB962C8B-B14F-4D97-AF65-F5344CB8AC3E}">
        <p14:creationId xmlns:p14="http://schemas.microsoft.com/office/powerpoint/2010/main" val="237956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4294967295"/>
          </p:nvPr>
        </p:nvSpPr>
        <p:spPr>
          <a:xfrm>
            <a:off x="296562" y="1719434"/>
            <a:ext cx="8847438" cy="1222375"/>
          </a:xfrm>
          <a:prstGeom prst="rect">
            <a:avLst/>
          </a:prstGeom>
        </p:spPr>
        <p:txBody>
          <a:bodyPr/>
          <a:lstStyle/>
          <a:p>
            <a:pPr marL="0" indent="0" algn="ctr">
              <a:buFontTx/>
              <a:buNone/>
            </a:pPr>
            <a:r>
              <a:rPr lang="en-GB" altLang="en-US" sz="4000" dirty="0">
                <a:solidFill>
                  <a:schemeClr val="bg1"/>
                </a:solidFill>
                <a:latin typeface="Arial" charset="0"/>
                <a:cs typeface="Arial" charset="0"/>
              </a:rPr>
              <a:t>Make and wire up a model house</a:t>
            </a:r>
            <a:endParaRPr lang="en-US" altLang="en-US" sz="4000" dirty="0">
              <a:solidFill>
                <a:schemeClr val="bg1"/>
              </a:solidFill>
              <a:latin typeface="Arial" charset="0"/>
              <a:cs typeface="Arial" charset="0"/>
            </a:endParaRPr>
          </a:p>
        </p:txBody>
      </p:sp>
      <p:pic>
        <p:nvPicPr>
          <p:cNvPr id="5" name="Picture 4">
            <a:extLst>
              <a:ext uri="{FF2B5EF4-FFF2-40B4-BE49-F238E27FC236}">
                <a16:creationId xmlns:a16="http://schemas.microsoft.com/office/drawing/2014/main" id="{E14DC90C-BEE3-4C4F-AB36-E28C3B8DE5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68"/>
          <a:stretch/>
        </p:blipFill>
        <p:spPr>
          <a:xfrm>
            <a:off x="885234" y="2941809"/>
            <a:ext cx="2523679" cy="3552292"/>
          </a:xfrm>
          <a:prstGeom prst="rect">
            <a:avLst/>
          </a:prstGeom>
        </p:spPr>
      </p:pic>
      <p:sp>
        <p:nvSpPr>
          <p:cNvPr id="11" name="TextBox 10">
            <a:extLst>
              <a:ext uri="{FF2B5EF4-FFF2-40B4-BE49-F238E27FC236}">
                <a16:creationId xmlns:a16="http://schemas.microsoft.com/office/drawing/2014/main" id="{4F7C5FD3-CD9D-4BF3-A437-0B931B664492}"/>
              </a:ext>
            </a:extLst>
          </p:cNvPr>
          <p:cNvSpPr txBox="1"/>
          <p:nvPr/>
        </p:nvSpPr>
        <p:spPr>
          <a:xfrm>
            <a:off x="5438275" y="4293047"/>
            <a:ext cx="275122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Doorbell</a:t>
            </a:r>
          </a:p>
        </p:txBody>
      </p:sp>
      <p:sp>
        <p:nvSpPr>
          <p:cNvPr id="13" name="TextBox 12">
            <a:extLst>
              <a:ext uri="{FF2B5EF4-FFF2-40B4-BE49-F238E27FC236}">
                <a16:creationId xmlns:a16="http://schemas.microsoft.com/office/drawing/2014/main" id="{94542356-1374-4769-B711-3A278C7B648A}"/>
              </a:ext>
            </a:extLst>
          </p:cNvPr>
          <p:cNvSpPr txBox="1"/>
          <p:nvPr/>
        </p:nvSpPr>
        <p:spPr>
          <a:xfrm>
            <a:off x="5694948" y="6350815"/>
            <a:ext cx="275122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Light</a:t>
            </a:r>
          </a:p>
        </p:txBody>
      </p:sp>
      <p:pic>
        <p:nvPicPr>
          <p:cNvPr id="14" name="Picture 13">
            <a:extLst>
              <a:ext uri="{FF2B5EF4-FFF2-40B4-BE49-F238E27FC236}">
                <a16:creationId xmlns:a16="http://schemas.microsoft.com/office/drawing/2014/main" id="{74CE19C5-D23B-43DF-98E9-36ED4EF81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358" y="2775011"/>
            <a:ext cx="3617495" cy="1587946"/>
          </a:xfrm>
          <a:prstGeom prst="rect">
            <a:avLst/>
          </a:prstGeom>
        </p:spPr>
      </p:pic>
      <p:pic>
        <p:nvPicPr>
          <p:cNvPr id="8" name="Picture 7">
            <a:extLst>
              <a:ext uri="{FF2B5EF4-FFF2-40B4-BE49-F238E27FC236}">
                <a16:creationId xmlns:a16="http://schemas.microsoft.com/office/drawing/2014/main" id="{B64FC4A0-F315-4AF7-B55C-B75E9B327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2717" y="4691128"/>
            <a:ext cx="4091316" cy="1731626"/>
          </a:xfrm>
          <a:prstGeom prst="rect">
            <a:avLst/>
          </a:prstGeom>
        </p:spPr>
      </p:pic>
    </p:spTree>
    <p:extLst>
      <p:ext uri="{BB962C8B-B14F-4D97-AF65-F5344CB8AC3E}">
        <p14:creationId xmlns:p14="http://schemas.microsoft.com/office/powerpoint/2010/main" val="174570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17. Trim the box ends to fit the roof</a:t>
            </a:r>
          </a:p>
        </p:txBody>
      </p:sp>
      <p:sp>
        <p:nvSpPr>
          <p:cNvPr id="28675" name="Rectangle 2"/>
          <p:cNvSpPr>
            <a:spLocks noChangeArrowheads="1"/>
          </p:cNvSpPr>
          <p:nvPr/>
        </p:nvSpPr>
        <p:spPr bwMode="auto">
          <a:xfrm>
            <a:off x="539750" y="2993225"/>
            <a:ext cx="46739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Fold the side flaps on top of your box inwards and tape in place.</a:t>
            </a:r>
          </a:p>
          <a:p>
            <a:pPr marL="342900" indent="-342900"/>
            <a:r>
              <a:rPr lang="en-GB" altLang="en-US" sz="2000" dirty="0">
                <a:latin typeface="Arial" pitchFamily="34" charset="0"/>
                <a:cs typeface="Arial" pitchFamily="34" charset="0"/>
              </a:rPr>
              <a:t>Leave the end flaps sticking up.</a:t>
            </a:r>
          </a:p>
          <a:p>
            <a:pPr marL="342900" indent="-342900"/>
            <a:r>
              <a:rPr lang="en-GB" altLang="en-US" sz="2000" dirty="0">
                <a:latin typeface="Arial" pitchFamily="34" charset="0"/>
                <a:cs typeface="Arial" pitchFamily="34" charset="0"/>
              </a:rPr>
              <a:t>Place one of your triangles against one of the sticking-up end flaps, with the bottom on the fold line.</a:t>
            </a:r>
          </a:p>
          <a:p>
            <a:pPr marL="342900" indent="-342900"/>
            <a:r>
              <a:rPr lang="en-GB" altLang="en-US" sz="2000" dirty="0">
                <a:latin typeface="Arial" pitchFamily="34" charset="0"/>
                <a:cs typeface="Arial" pitchFamily="34" charset="0"/>
              </a:rPr>
              <a:t>Mark and then cut off the corners of the end flaps (indicated by the blue lines on the picture)</a:t>
            </a:r>
          </a:p>
          <a:p>
            <a:pPr marL="342900" indent="-342900"/>
            <a:r>
              <a:rPr lang="en-GB" altLang="en-US" sz="2000" dirty="0">
                <a:latin typeface="Arial" pitchFamily="34" charset="0"/>
                <a:cs typeface="Arial" pitchFamily="34" charset="0"/>
              </a:rPr>
              <a:t>Repeat for the other end of the box.</a:t>
            </a:r>
          </a:p>
        </p:txBody>
      </p:sp>
      <p:pic>
        <p:nvPicPr>
          <p:cNvPr id="3" name="Picture 2">
            <a:extLst>
              <a:ext uri="{FF2B5EF4-FFF2-40B4-BE49-F238E27FC236}">
                <a16:creationId xmlns:a16="http://schemas.microsoft.com/office/drawing/2014/main" id="{1F29D907-9A82-49E8-985C-357B987FD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210" y="2776656"/>
            <a:ext cx="2781328" cy="3798100"/>
          </a:xfrm>
          <a:prstGeom prst="rect">
            <a:avLst/>
          </a:prstGeom>
        </p:spPr>
      </p:pic>
    </p:spTree>
    <p:extLst>
      <p:ext uri="{BB962C8B-B14F-4D97-AF65-F5344CB8AC3E}">
        <p14:creationId xmlns:p14="http://schemas.microsoft.com/office/powerpoint/2010/main" val="175231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18. Finish the roof</a:t>
            </a:r>
          </a:p>
        </p:txBody>
      </p:sp>
      <p:sp>
        <p:nvSpPr>
          <p:cNvPr id="28675" name="Rectangle 2"/>
          <p:cNvSpPr>
            <a:spLocks noChangeArrowheads="1"/>
          </p:cNvSpPr>
          <p:nvPr/>
        </p:nvSpPr>
        <p:spPr bwMode="auto">
          <a:xfrm>
            <a:off x="539750" y="2993225"/>
            <a:ext cx="4673934"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Turn the roof over and mark two lines on the underside with the felt tip pen 15 mm from either end. These must be across the corrugations.</a:t>
            </a:r>
          </a:p>
          <a:p>
            <a:pPr marL="342900" indent="-342900"/>
            <a:r>
              <a:rPr lang="en-GB" altLang="en-US" sz="2000" dirty="0">
                <a:latin typeface="Arial" pitchFamily="34" charset="0"/>
                <a:cs typeface="Arial" pitchFamily="34" charset="0"/>
              </a:rPr>
              <a:t>Run a line of glue along both short sides of a triangle, and stick it to the roof along the line you marked.</a:t>
            </a:r>
          </a:p>
          <a:p>
            <a:pPr marL="342900" indent="-342900"/>
            <a:r>
              <a:rPr lang="en-GB" altLang="en-US" sz="2000" dirty="0">
                <a:latin typeface="Arial" pitchFamily="34" charset="0"/>
                <a:cs typeface="Arial" pitchFamily="34" charset="0"/>
              </a:rPr>
              <a:t>Repeat for the second triangle.</a:t>
            </a:r>
          </a:p>
          <a:p>
            <a:pPr marL="342900" indent="-342900"/>
            <a:r>
              <a:rPr lang="en-GB" altLang="en-US" sz="2000" dirty="0">
                <a:latin typeface="Arial" pitchFamily="34" charset="0"/>
                <a:cs typeface="Arial" pitchFamily="34" charset="0"/>
              </a:rPr>
              <a:t>Place the roof on the house. </a:t>
            </a:r>
          </a:p>
        </p:txBody>
      </p:sp>
      <p:pic>
        <p:nvPicPr>
          <p:cNvPr id="4" name="Picture 3">
            <a:extLst>
              <a:ext uri="{FF2B5EF4-FFF2-40B4-BE49-F238E27FC236}">
                <a16:creationId xmlns:a16="http://schemas.microsoft.com/office/drawing/2014/main" id="{5C8014E4-D820-4E94-AD09-786309BB3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800" y="4528784"/>
            <a:ext cx="2001849" cy="1989111"/>
          </a:xfrm>
          <a:prstGeom prst="rect">
            <a:avLst/>
          </a:prstGeom>
        </p:spPr>
      </p:pic>
      <p:pic>
        <p:nvPicPr>
          <p:cNvPr id="6" name="Picture 5">
            <a:extLst>
              <a:ext uri="{FF2B5EF4-FFF2-40B4-BE49-F238E27FC236}">
                <a16:creationId xmlns:a16="http://schemas.microsoft.com/office/drawing/2014/main" id="{E873A717-4130-48DA-8414-4EFD11303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727" y="2622851"/>
            <a:ext cx="2343997" cy="1849103"/>
          </a:xfrm>
          <a:prstGeom prst="rect">
            <a:avLst/>
          </a:prstGeom>
        </p:spPr>
      </p:pic>
    </p:spTree>
    <p:extLst>
      <p:ext uri="{BB962C8B-B14F-4D97-AF65-F5344CB8AC3E}">
        <p14:creationId xmlns:p14="http://schemas.microsoft.com/office/powerpoint/2010/main" val="164233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19. Decorate and populate your house</a:t>
            </a:r>
          </a:p>
        </p:txBody>
      </p:sp>
      <p:sp>
        <p:nvSpPr>
          <p:cNvPr id="28675" name="Rectangle 2"/>
          <p:cNvSpPr>
            <a:spLocks noChangeArrowheads="1"/>
          </p:cNvSpPr>
          <p:nvPr/>
        </p:nvSpPr>
        <p:spPr bwMode="auto">
          <a:xfrm>
            <a:off x="550501" y="2763442"/>
            <a:ext cx="366587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Use pipe cleaners, pompoms and wiggly eyes to make people and pets to go in your house.</a:t>
            </a:r>
          </a:p>
          <a:p>
            <a:pPr marL="342900" indent="-342900"/>
            <a:r>
              <a:rPr lang="en-GB" altLang="en-US" sz="2000" dirty="0">
                <a:latin typeface="Arial" pitchFamily="34" charset="0"/>
                <a:cs typeface="Arial" pitchFamily="34" charset="0"/>
              </a:rPr>
              <a:t>Add decorations to the walls or roof made from self-adhesive foam sheet, for example climbing plants and solar panels.</a:t>
            </a:r>
          </a:p>
          <a:p>
            <a:pPr marL="342900" indent="-342900"/>
            <a:r>
              <a:rPr lang="en-GB" altLang="en-US" sz="2000" dirty="0">
                <a:latin typeface="Arial" pitchFamily="34" charset="0"/>
                <a:cs typeface="Arial" pitchFamily="34" charset="0"/>
              </a:rPr>
              <a:t>Use offcuts of corrugated plastic to construct a chimney or furniture.</a:t>
            </a:r>
          </a:p>
        </p:txBody>
      </p:sp>
      <p:pic>
        <p:nvPicPr>
          <p:cNvPr id="3" name="Picture 2">
            <a:extLst>
              <a:ext uri="{FF2B5EF4-FFF2-40B4-BE49-F238E27FC236}">
                <a16:creationId xmlns:a16="http://schemas.microsoft.com/office/drawing/2014/main" id="{860F0786-4F84-4AF1-8338-16EAE0683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452" y="2763442"/>
            <a:ext cx="2215644" cy="1596465"/>
          </a:xfrm>
          <a:prstGeom prst="rect">
            <a:avLst/>
          </a:prstGeom>
        </p:spPr>
      </p:pic>
      <p:pic>
        <p:nvPicPr>
          <p:cNvPr id="9" name="Picture 8">
            <a:extLst>
              <a:ext uri="{FF2B5EF4-FFF2-40B4-BE49-F238E27FC236}">
                <a16:creationId xmlns:a16="http://schemas.microsoft.com/office/drawing/2014/main" id="{7F05B116-70E5-4B0D-981F-971C78417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168" y="2763443"/>
            <a:ext cx="1861210" cy="1880746"/>
          </a:xfrm>
          <a:prstGeom prst="rect">
            <a:avLst/>
          </a:prstGeom>
        </p:spPr>
      </p:pic>
      <p:pic>
        <p:nvPicPr>
          <p:cNvPr id="11" name="Picture 10">
            <a:extLst>
              <a:ext uri="{FF2B5EF4-FFF2-40B4-BE49-F238E27FC236}">
                <a16:creationId xmlns:a16="http://schemas.microsoft.com/office/drawing/2014/main" id="{162A1382-933C-406B-A0D1-6F41FB83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168" y="4823384"/>
            <a:ext cx="1855720" cy="1793862"/>
          </a:xfrm>
          <a:prstGeom prst="rect">
            <a:avLst/>
          </a:prstGeom>
        </p:spPr>
      </p:pic>
      <p:pic>
        <p:nvPicPr>
          <p:cNvPr id="15" name="Picture 14">
            <a:extLst>
              <a:ext uri="{FF2B5EF4-FFF2-40B4-BE49-F238E27FC236}">
                <a16:creationId xmlns:a16="http://schemas.microsoft.com/office/drawing/2014/main" id="{F6AC51F7-21AE-4B3B-B001-8EF8AE855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8452" y="4500498"/>
            <a:ext cx="2215644" cy="2116748"/>
          </a:xfrm>
          <a:prstGeom prst="rect">
            <a:avLst/>
          </a:prstGeom>
        </p:spPr>
      </p:pic>
    </p:spTree>
    <p:extLst>
      <p:ext uri="{BB962C8B-B14F-4D97-AF65-F5344CB8AC3E}">
        <p14:creationId xmlns:p14="http://schemas.microsoft.com/office/powerpoint/2010/main" val="960585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normAutofit/>
          </a:bodyPr>
          <a:lstStyle/>
          <a:p>
            <a:r>
              <a:rPr lang="en-GB" altLang="en-US" sz="4000" dirty="0">
                <a:latin typeface="Arial" charset="0"/>
                <a:cs typeface="Arial" charset="0"/>
              </a:rPr>
              <a:t>20. Plenary</a:t>
            </a:r>
          </a:p>
        </p:txBody>
      </p:sp>
      <p:sp>
        <p:nvSpPr>
          <p:cNvPr id="28675" name="Rectangle 2"/>
          <p:cNvSpPr>
            <a:spLocks noChangeArrowheads="1"/>
          </p:cNvSpPr>
          <p:nvPr/>
        </p:nvSpPr>
        <p:spPr bwMode="auto">
          <a:xfrm>
            <a:off x="550501" y="2851673"/>
            <a:ext cx="722992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r>
              <a:rPr lang="en-GB" altLang="en-US" sz="2000" dirty="0">
                <a:latin typeface="Arial" pitchFamily="34" charset="0"/>
                <a:cs typeface="Arial" pitchFamily="34" charset="0"/>
              </a:rPr>
              <a:t>Discuss what you have learnt.</a:t>
            </a:r>
          </a:p>
          <a:p>
            <a:pPr marL="342900" indent="-342900"/>
            <a:r>
              <a:rPr lang="en-GB" altLang="en-US" sz="2000" dirty="0">
                <a:latin typeface="Arial" pitchFamily="34" charset="0"/>
                <a:cs typeface="Arial" pitchFamily="34" charset="0"/>
              </a:rPr>
              <a:t>What type of switch did you use for the doorbell circuit? </a:t>
            </a:r>
          </a:p>
          <a:p>
            <a:pPr marL="342900" indent="-342900"/>
            <a:r>
              <a:rPr lang="en-GB" altLang="en-US" sz="2000" dirty="0">
                <a:latin typeface="Arial" pitchFamily="34" charset="0"/>
                <a:cs typeface="Arial" pitchFamily="34" charset="0"/>
              </a:rPr>
              <a:t>Would this switch be suitable for a lighting circuit?</a:t>
            </a:r>
          </a:p>
          <a:p>
            <a:pPr marL="342900" indent="-342900"/>
            <a:r>
              <a:rPr lang="en-GB" altLang="en-US" sz="2000" dirty="0">
                <a:latin typeface="Arial" pitchFamily="34" charset="0"/>
                <a:cs typeface="Arial" pitchFamily="34" charset="0"/>
              </a:rPr>
              <a:t>What type of switch did you use for the lighting circuit? </a:t>
            </a:r>
          </a:p>
          <a:p>
            <a:pPr marL="342900" indent="-342900"/>
            <a:r>
              <a:rPr lang="en-GB" altLang="en-US" sz="2000" dirty="0">
                <a:latin typeface="Arial" pitchFamily="34" charset="0"/>
                <a:cs typeface="Arial" pitchFamily="34" charset="0"/>
              </a:rPr>
              <a:t>Would this switch be suitable for a doorbell circuit?</a:t>
            </a:r>
          </a:p>
          <a:p>
            <a:pPr marL="342900" indent="-342900"/>
            <a:r>
              <a:rPr lang="en-GB" altLang="en-US" sz="2000" dirty="0">
                <a:latin typeface="Arial" pitchFamily="34" charset="0"/>
                <a:cs typeface="Arial" pitchFamily="34" charset="0"/>
              </a:rPr>
              <a:t>Did it matter which way round you connected your buzzer?</a:t>
            </a:r>
          </a:p>
          <a:p>
            <a:pPr marL="342900" indent="-342900"/>
            <a:r>
              <a:rPr lang="en-GB" altLang="en-US" sz="2000" dirty="0">
                <a:latin typeface="Arial" pitchFamily="34" charset="0"/>
                <a:cs typeface="Arial" pitchFamily="34" charset="0"/>
              </a:rPr>
              <a:t>How about your light?</a:t>
            </a:r>
          </a:p>
          <a:p>
            <a:pPr marL="342900" indent="-342900"/>
            <a:r>
              <a:rPr lang="en-GB" altLang="en-US" sz="2000" dirty="0">
                <a:latin typeface="Arial" pitchFamily="34" charset="0"/>
                <a:cs typeface="Arial" pitchFamily="34" charset="0"/>
              </a:rPr>
              <a:t>What will happen if you leave your light switched on?</a:t>
            </a:r>
          </a:p>
          <a:p>
            <a:pPr marL="342900" indent="-342900"/>
            <a:r>
              <a:rPr lang="en-GB" altLang="en-US" sz="2000" dirty="0">
                <a:latin typeface="Arial" pitchFamily="34" charset="0"/>
                <a:cs typeface="Arial" pitchFamily="34" charset="0"/>
              </a:rPr>
              <a:t>What did you enjoy most about this activity?</a:t>
            </a:r>
          </a:p>
        </p:txBody>
      </p:sp>
    </p:spTree>
    <p:extLst>
      <p:ext uri="{BB962C8B-B14F-4D97-AF65-F5344CB8AC3E}">
        <p14:creationId xmlns:p14="http://schemas.microsoft.com/office/powerpoint/2010/main" val="405327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479851"/>
            <a:ext cx="9143999" cy="1143000"/>
          </a:xfrm>
        </p:spPr>
        <p:txBody>
          <a:bodyPr/>
          <a:lstStyle/>
          <a:p>
            <a:r>
              <a:rPr lang="en-GB" altLang="en-US" sz="4000" dirty="0">
                <a:latin typeface="Arial" charset="0"/>
                <a:cs typeface="Arial" charset="0"/>
              </a:rPr>
              <a:t>More fun TTS class kits</a:t>
            </a:r>
          </a:p>
        </p:txBody>
      </p:sp>
      <p:sp>
        <p:nvSpPr>
          <p:cNvPr id="8" name="Rectangle 2"/>
          <p:cNvSpPr>
            <a:spLocks noChangeArrowheads="1"/>
          </p:cNvSpPr>
          <p:nvPr/>
        </p:nvSpPr>
        <p:spPr bwMode="auto">
          <a:xfrm>
            <a:off x="370090" y="5854789"/>
            <a:ext cx="828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dirty="0">
                <a:latin typeface="Arial" charset="0"/>
                <a:cs typeface="Arial" charset="0"/>
              </a:rPr>
              <a:t>Vibrating brush monsters          Fan boats	           Crumble kit</a:t>
            </a:r>
          </a:p>
        </p:txBody>
      </p:sp>
      <p:sp>
        <p:nvSpPr>
          <p:cNvPr id="2" name="TextBox 1"/>
          <p:cNvSpPr txBox="1"/>
          <p:nvPr/>
        </p:nvSpPr>
        <p:spPr>
          <a:xfrm>
            <a:off x="2669054" y="6415540"/>
            <a:ext cx="3892377" cy="923330"/>
          </a:xfrm>
          <a:prstGeom prst="rect">
            <a:avLst/>
          </a:prstGeom>
          <a:noFill/>
        </p:spPr>
        <p:txBody>
          <a:bodyPr wrap="square" rtlCol="0">
            <a:spAutoFit/>
          </a:bodyPr>
          <a:lstStyle/>
          <a:p>
            <a:r>
              <a:rPr lang="en-GB" dirty="0"/>
              <a:t>Copyright © Caroline Alliston 2018 </a:t>
            </a:r>
          </a:p>
          <a:p>
            <a:r>
              <a:rPr lang="en-GB" dirty="0"/>
              <a:t> </a:t>
            </a:r>
          </a:p>
          <a:p>
            <a:endParaRPr lang="en-GB" dirty="0"/>
          </a:p>
        </p:txBody>
      </p:sp>
      <p:pic>
        <p:nvPicPr>
          <p:cNvPr id="7" name="Picture 6">
            <a:extLst>
              <a:ext uri="{FF2B5EF4-FFF2-40B4-BE49-F238E27FC236}">
                <a16:creationId xmlns:a16="http://schemas.microsoft.com/office/drawing/2014/main" id="{3C3D937D-2645-4181-A202-6C9C48983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326" y="3182440"/>
            <a:ext cx="3092851" cy="2284669"/>
          </a:xfrm>
          <a:prstGeom prst="rect">
            <a:avLst/>
          </a:prstGeom>
        </p:spPr>
      </p:pic>
      <p:pic>
        <p:nvPicPr>
          <p:cNvPr id="10" name="Picture 9">
            <a:extLst>
              <a:ext uri="{FF2B5EF4-FFF2-40B4-BE49-F238E27FC236}">
                <a16:creationId xmlns:a16="http://schemas.microsoft.com/office/drawing/2014/main" id="{1513DB74-305B-4E2B-AF28-DE0673995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382" y="3002685"/>
            <a:ext cx="2188637" cy="2644180"/>
          </a:xfrm>
          <a:prstGeom prst="rect">
            <a:avLst/>
          </a:prstGeom>
        </p:spPr>
      </p:pic>
      <p:pic>
        <p:nvPicPr>
          <p:cNvPr id="5" name="Picture 4">
            <a:extLst>
              <a:ext uri="{FF2B5EF4-FFF2-40B4-BE49-F238E27FC236}">
                <a16:creationId xmlns:a16="http://schemas.microsoft.com/office/drawing/2014/main" id="{484ADD3C-3254-48BD-B6AD-D1831C96EF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1" r="1430"/>
          <a:stretch/>
        </p:blipFill>
        <p:spPr>
          <a:xfrm>
            <a:off x="699290" y="3122947"/>
            <a:ext cx="2375789" cy="2404985"/>
          </a:xfrm>
          <a:prstGeom prst="rect">
            <a:avLst/>
          </a:prstGeom>
        </p:spPr>
      </p:pic>
    </p:spTree>
    <p:extLst>
      <p:ext uri="{BB962C8B-B14F-4D97-AF65-F5344CB8AC3E}">
        <p14:creationId xmlns:p14="http://schemas.microsoft.com/office/powerpoint/2010/main" val="338599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489505"/>
            <a:ext cx="9144000" cy="1143000"/>
          </a:xfrm>
        </p:spPr>
        <p:txBody>
          <a:bodyPr/>
          <a:lstStyle/>
          <a:p>
            <a:r>
              <a:rPr lang="en-GB" altLang="en-US" sz="4000" dirty="0">
                <a:latin typeface="Arial" charset="0"/>
                <a:cs typeface="Arial" charset="0"/>
              </a:rPr>
              <a:t>Learning objectives</a:t>
            </a:r>
            <a:endParaRPr lang="en-GB" altLang="en-US" sz="3200" dirty="0">
              <a:latin typeface="Arial" charset="0"/>
              <a:cs typeface="Arial" charset="0"/>
            </a:endParaRPr>
          </a:p>
        </p:txBody>
      </p:sp>
      <p:sp>
        <p:nvSpPr>
          <p:cNvPr id="8195" name="Rectangle 3"/>
          <p:cNvSpPr>
            <a:spLocks noGrp="1" noChangeArrowheads="1"/>
          </p:cNvSpPr>
          <p:nvPr>
            <p:ph type="body" sz="half" idx="1"/>
          </p:nvPr>
        </p:nvSpPr>
        <p:spPr>
          <a:xfrm>
            <a:off x="539750" y="2827442"/>
            <a:ext cx="8604250" cy="4392613"/>
          </a:xfrm>
        </p:spPr>
        <p:txBody>
          <a:bodyPr/>
          <a:lstStyle/>
          <a:p>
            <a:r>
              <a:rPr lang="en-GB" altLang="en-US" sz="2000" b="1" dirty="0">
                <a:latin typeface="Arial" panose="020B0604020202020204" pitchFamily="34" charset="0"/>
                <a:cs typeface="Arial" panose="020B0604020202020204" pitchFamily="34" charset="0"/>
              </a:rPr>
              <a:t>S</a:t>
            </a:r>
            <a:r>
              <a:rPr lang="en-GB" altLang="en-US" sz="2000" dirty="0">
                <a:latin typeface="Arial" panose="020B0604020202020204" pitchFamily="34" charset="0"/>
                <a:cs typeface="Arial" panose="020B0604020202020204" pitchFamily="34" charset="0"/>
              </a:rPr>
              <a:t>cience – construct simple series electrical circuits</a:t>
            </a:r>
          </a:p>
          <a:p>
            <a:endParaRPr lang="en-GB" altLang="en-US" sz="2000"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T</a:t>
            </a:r>
            <a:r>
              <a:rPr lang="en-GB" altLang="en-US" sz="2000" dirty="0">
                <a:latin typeface="Arial" panose="020B0604020202020204" pitchFamily="34" charset="0"/>
                <a:cs typeface="Arial" panose="020B0604020202020204" pitchFamily="34" charset="0"/>
              </a:rPr>
              <a:t>echnology – understand and use electrical systems in products</a:t>
            </a:r>
          </a:p>
          <a:p>
            <a:endParaRPr lang="en-GB" altLang="en-US" sz="2000" dirty="0">
              <a:latin typeface="Arial" panose="020B0604020202020204" pitchFamily="34" charset="0"/>
              <a:cs typeface="Arial" panose="020B0604020202020204" pitchFamily="34" charset="0"/>
            </a:endParaRPr>
          </a:p>
          <a:p>
            <a:r>
              <a:rPr lang="en-GB" altLang="en-US" sz="2000" b="1" dirty="0">
                <a:latin typeface="Arial" panose="020B0604020202020204" pitchFamily="34" charset="0"/>
                <a:cs typeface="Arial" panose="020B0604020202020204" pitchFamily="34" charset="0"/>
              </a:rPr>
              <a:t>E</a:t>
            </a:r>
            <a:r>
              <a:rPr lang="en-GB" altLang="en-US" sz="2000" dirty="0">
                <a:latin typeface="Arial" panose="020B0604020202020204" pitchFamily="34" charset="0"/>
                <a:cs typeface="Arial" panose="020B0604020202020204" pitchFamily="34" charset="0"/>
              </a:rPr>
              <a:t>ngineering – understand what different switches are used for</a:t>
            </a:r>
          </a:p>
          <a:p>
            <a:endParaRPr lang="en-GB" altLang="en-US" sz="2000" dirty="0">
              <a:latin typeface="Arial" panose="020B0604020202020204" pitchFamily="34" charset="0"/>
              <a:cs typeface="Arial" panose="020B0604020202020204" pitchFamily="34" charset="0"/>
            </a:endParaRPr>
          </a:p>
          <a:p>
            <a:r>
              <a:rPr lang="en-US" altLang="en-US" sz="2000" b="1" dirty="0" err="1">
                <a:latin typeface="Arial" panose="020B0604020202020204" pitchFamily="34" charset="0"/>
                <a:cs typeface="Arial" panose="020B0604020202020204" pitchFamily="34" charset="0"/>
              </a:rPr>
              <a:t>M</a:t>
            </a:r>
            <a:r>
              <a:rPr lang="en-US" altLang="en-US" sz="2000" dirty="0" err="1">
                <a:latin typeface="Arial" panose="020B0604020202020204" pitchFamily="34" charset="0"/>
                <a:cs typeface="Arial" panose="020B0604020202020204" pitchFamily="34" charset="0"/>
              </a:rPr>
              <a:t>aths</a:t>
            </a:r>
            <a:r>
              <a:rPr lang="en-US" altLang="en-US" sz="2000" dirty="0">
                <a:latin typeface="Arial" panose="020B0604020202020204" pitchFamily="34" charset="0"/>
                <a:cs typeface="Arial" panose="020B0604020202020204" pitchFamily="34" charset="0"/>
              </a:rPr>
              <a:t> – measure distances and angles</a:t>
            </a:r>
          </a:p>
          <a:p>
            <a:endParaRPr lang="en-US" altLang="en-US" sz="2000" dirty="0">
              <a:latin typeface="Arial" panose="020B0604020202020204" pitchFamily="34" charset="0"/>
              <a:cs typeface="Arial" panose="020B0604020202020204" pitchFamily="34" charset="0"/>
            </a:endParaRPr>
          </a:p>
          <a:p>
            <a:pPr>
              <a:spcAft>
                <a:spcPts val="600"/>
              </a:spcAft>
            </a:pPr>
            <a:r>
              <a:rPr lang="en-GB" altLang="en-US" sz="2000" dirty="0">
                <a:latin typeface="Arial" panose="020B0604020202020204" pitchFamily="34" charset="0"/>
                <a:cs typeface="Arial" panose="020B0604020202020204" pitchFamily="34" charset="0"/>
              </a:rPr>
              <a:t>Discover how much fun STEM can be! </a:t>
            </a:r>
          </a:p>
          <a:p>
            <a:pPr>
              <a:buFontTx/>
              <a:buNone/>
            </a:pPr>
            <a:endParaRPr lang="en-GB" altLang="en-US" dirty="0">
              <a:latin typeface="Arial" charset="0"/>
              <a:cs typeface="Arial" charset="0"/>
            </a:endParaRPr>
          </a:p>
        </p:txBody>
      </p:sp>
    </p:spTree>
    <p:extLst>
      <p:ext uri="{BB962C8B-B14F-4D97-AF65-F5344CB8AC3E}">
        <p14:creationId xmlns:p14="http://schemas.microsoft.com/office/powerpoint/2010/main" val="348119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01861"/>
            <a:ext cx="9144000" cy="1143000"/>
          </a:xfrm>
        </p:spPr>
        <p:txBody>
          <a:bodyPr/>
          <a:lstStyle/>
          <a:p>
            <a:r>
              <a:rPr lang="en-GB" altLang="en-US" sz="4000" dirty="0">
                <a:latin typeface="Arial" charset="0"/>
                <a:cs typeface="Arial" charset="0"/>
              </a:rPr>
              <a:t>1. Work safely</a:t>
            </a:r>
            <a:endParaRPr lang="en-GB" altLang="en-US" sz="3200" dirty="0">
              <a:latin typeface="Arial" charset="0"/>
              <a:cs typeface="Arial" charset="0"/>
            </a:endParaRPr>
          </a:p>
        </p:txBody>
      </p:sp>
      <p:sp>
        <p:nvSpPr>
          <p:cNvPr id="9219" name="Rectangle 3"/>
          <p:cNvSpPr>
            <a:spLocks noGrp="1" noChangeArrowheads="1"/>
          </p:cNvSpPr>
          <p:nvPr>
            <p:ph type="body" sz="half" idx="1"/>
          </p:nvPr>
        </p:nvSpPr>
        <p:spPr>
          <a:xfrm>
            <a:off x="423177" y="2869321"/>
            <a:ext cx="8208962" cy="4392612"/>
          </a:xfrm>
        </p:spPr>
        <p:txBody>
          <a:bodyPr/>
          <a:lstStyle/>
          <a:p>
            <a:pPr marL="0" indent="0">
              <a:spcAft>
                <a:spcPts val="600"/>
              </a:spcAft>
              <a:buFontTx/>
              <a:buNone/>
            </a:pPr>
            <a:r>
              <a:rPr lang="en-GB" altLang="en-US" sz="2000" dirty="0">
                <a:latin typeface="Arial" charset="0"/>
                <a:cs typeface="Arial" charset="0"/>
              </a:rPr>
              <a:t>Look at the tools and equipment provided. Can you spot any potential hazards? </a:t>
            </a: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endParaRPr lang="en-GB" altLang="en-US" sz="2800" dirty="0">
              <a:latin typeface="Arial" charset="0"/>
              <a:cs typeface="Arial" charset="0"/>
            </a:endParaRPr>
          </a:p>
          <a:p>
            <a:pPr marL="0" indent="0">
              <a:spcAft>
                <a:spcPts val="600"/>
              </a:spcAft>
              <a:buFontTx/>
              <a:buNone/>
            </a:pPr>
            <a:r>
              <a:rPr lang="en-GB" altLang="en-US" sz="2000" dirty="0">
                <a:latin typeface="Arial" charset="0"/>
                <a:cs typeface="Arial" charset="0"/>
              </a:rPr>
              <a:t>Can you think of ways to reduce the risks?</a:t>
            </a:r>
          </a:p>
          <a:p>
            <a:pPr marL="0" indent="0">
              <a:buFontTx/>
              <a:buNone/>
            </a:pPr>
            <a:endParaRPr lang="en-GB" altLang="en-US" dirty="0">
              <a:latin typeface="Arial" charset="0"/>
              <a:cs typeface="Arial" charset="0"/>
            </a:endParaRPr>
          </a:p>
          <a:p>
            <a:pPr marL="0" indent="0">
              <a:buFontTx/>
              <a:buNone/>
            </a:pPr>
            <a:endParaRPr lang="en-GB" altLang="en-US" dirty="0">
              <a:latin typeface="Arial" charset="0"/>
              <a:cs typeface="Arial" charset="0"/>
            </a:endParaRPr>
          </a:p>
        </p:txBody>
      </p:sp>
      <p:pic>
        <p:nvPicPr>
          <p:cNvPr id="92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768" y="3634872"/>
            <a:ext cx="1980864" cy="19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C9D14E4-1499-4A38-A699-D375A0C691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96" t="13797" r="7362" b="19251"/>
          <a:stretch/>
        </p:blipFill>
        <p:spPr>
          <a:xfrm>
            <a:off x="3024730" y="4088017"/>
            <a:ext cx="2775284" cy="1572126"/>
          </a:xfrm>
          <a:prstGeom prst="rect">
            <a:avLst/>
          </a:prstGeom>
        </p:spPr>
      </p:pic>
      <p:pic>
        <p:nvPicPr>
          <p:cNvPr id="1028" name="Picture 4" descr="Image result for pencil">
            <a:extLst>
              <a:ext uri="{FF2B5EF4-FFF2-40B4-BE49-F238E27FC236}">
                <a16:creationId xmlns:a16="http://schemas.microsoft.com/office/drawing/2014/main" id="{11A77206-2F4B-4649-8C6F-996A7B33505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579" r="42515"/>
          <a:stretch/>
        </p:blipFill>
        <p:spPr bwMode="auto">
          <a:xfrm rot="16200000">
            <a:off x="4054125" y="2437037"/>
            <a:ext cx="453145" cy="28488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4C123639-3D21-49DD-9BC8-9B5E6CD951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0350" y="3733799"/>
            <a:ext cx="2462463" cy="184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75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1599599"/>
            <a:ext cx="9144000" cy="947738"/>
          </a:xfrm>
        </p:spPr>
        <p:txBody>
          <a:bodyPr/>
          <a:lstStyle/>
          <a:p>
            <a:r>
              <a:rPr lang="en-US" altLang="en-US" sz="4000" dirty="0">
                <a:latin typeface="Arial" charset="0"/>
                <a:cs typeface="Arial" charset="0"/>
              </a:rPr>
              <a:t>2. Electrical parts</a:t>
            </a:r>
          </a:p>
        </p:txBody>
      </p:sp>
      <p:sp>
        <p:nvSpPr>
          <p:cNvPr id="17411" name="Rectangle 3"/>
          <p:cNvSpPr>
            <a:spLocks noGrp="1" noChangeArrowheads="1"/>
          </p:cNvSpPr>
          <p:nvPr>
            <p:ph type="body" sz="half" idx="1"/>
          </p:nvPr>
        </p:nvSpPr>
        <p:spPr>
          <a:xfrm>
            <a:off x="466724" y="2862122"/>
            <a:ext cx="7921625" cy="5373688"/>
          </a:xfrm>
        </p:spPr>
        <p:txBody>
          <a:bodyPr/>
          <a:lstStyle/>
          <a:p>
            <a:pPr marL="0" indent="0">
              <a:buFontTx/>
              <a:buNone/>
            </a:pPr>
            <a:r>
              <a:rPr lang="en-GB" altLang="en-US" sz="2000" dirty="0">
                <a:latin typeface="Arial" charset="0"/>
                <a:cs typeface="Arial" charset="0"/>
              </a:rPr>
              <a:t>Name these electrical components:</a:t>
            </a:r>
            <a:endParaRPr lang="en-GB" altLang="en-US" sz="2000" dirty="0"/>
          </a:p>
        </p:txBody>
      </p:sp>
      <p:pic>
        <p:nvPicPr>
          <p:cNvPr id="1741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419" y="6564680"/>
            <a:ext cx="4233523" cy="9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9225" y="4306888"/>
            <a:ext cx="3365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F5D07D4-87B6-4003-8B13-67D53E23CF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7419" y="5666643"/>
            <a:ext cx="4233523" cy="798106"/>
          </a:xfrm>
          <a:prstGeom prst="rect">
            <a:avLst/>
          </a:prstGeom>
        </p:spPr>
      </p:pic>
      <p:pic>
        <p:nvPicPr>
          <p:cNvPr id="13" name="Picture 2">
            <a:extLst>
              <a:ext uri="{FF2B5EF4-FFF2-40B4-BE49-F238E27FC236}">
                <a16:creationId xmlns:a16="http://schemas.microsoft.com/office/drawing/2014/main" id="{05B12F97-B671-42DF-A16F-B2F7C75A68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220"/>
          <a:stretch/>
        </p:blipFill>
        <p:spPr bwMode="auto">
          <a:xfrm>
            <a:off x="3726461" y="3266644"/>
            <a:ext cx="1192759" cy="13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9775CDA4-C970-4424-ADA3-BF72EE9108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6863559" y="2774490"/>
            <a:ext cx="887412"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4B0E7F0-02F1-4934-A804-4D470CA8F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651" y="3239370"/>
            <a:ext cx="1650643" cy="1283833"/>
          </a:xfrm>
          <a:prstGeom prst="rect">
            <a:avLst/>
          </a:prstGeom>
        </p:spPr>
      </p:pic>
      <p:pic>
        <p:nvPicPr>
          <p:cNvPr id="11" name="Picture 10">
            <a:extLst>
              <a:ext uri="{FF2B5EF4-FFF2-40B4-BE49-F238E27FC236}">
                <a16:creationId xmlns:a16="http://schemas.microsoft.com/office/drawing/2014/main" id="{F951B81D-F595-49C4-9D62-81F0D07734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488" y="4600873"/>
            <a:ext cx="1130968" cy="851996"/>
          </a:xfrm>
          <a:prstGeom prst="rect">
            <a:avLst/>
          </a:prstGeom>
        </p:spPr>
      </p:pic>
      <p:pic>
        <p:nvPicPr>
          <p:cNvPr id="16" name="Picture 15">
            <a:extLst>
              <a:ext uri="{FF2B5EF4-FFF2-40B4-BE49-F238E27FC236}">
                <a16:creationId xmlns:a16="http://schemas.microsoft.com/office/drawing/2014/main" id="{E9DA5864-B9D8-4ED0-A321-61DC2ADDDF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7263" y="4649618"/>
            <a:ext cx="1022195" cy="842289"/>
          </a:xfrm>
          <a:prstGeom prst="rect">
            <a:avLst/>
          </a:prstGeom>
        </p:spPr>
      </p:pic>
      <p:pic>
        <p:nvPicPr>
          <p:cNvPr id="18" name="Picture 17">
            <a:extLst>
              <a:ext uri="{FF2B5EF4-FFF2-40B4-BE49-F238E27FC236}">
                <a16:creationId xmlns:a16="http://schemas.microsoft.com/office/drawing/2014/main" id="{1D273FFC-518B-4A8E-8861-083C0C482F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2985" y="4598296"/>
            <a:ext cx="1068560" cy="995704"/>
          </a:xfrm>
          <a:prstGeom prst="rect">
            <a:avLst/>
          </a:prstGeom>
        </p:spPr>
      </p:pic>
    </p:spTree>
    <p:extLst>
      <p:ext uri="{BB962C8B-B14F-4D97-AF65-F5344CB8AC3E}">
        <p14:creationId xmlns:p14="http://schemas.microsoft.com/office/powerpoint/2010/main" val="203485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1499" y="2989583"/>
            <a:ext cx="822259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defRPr/>
            </a:pPr>
            <a:r>
              <a:rPr lang="en-GB" altLang="en-US" sz="2000" dirty="0">
                <a:latin typeface="Arial" charset="0"/>
                <a:cs typeface="Arial" charset="0"/>
              </a:rPr>
              <a:t>How do you operate a push-to-make switch?</a:t>
            </a:r>
          </a:p>
          <a:p>
            <a:pPr marL="342900" indent="-342900">
              <a:spcBef>
                <a:spcPct val="0"/>
              </a:spcBef>
              <a:defRPr/>
            </a:pPr>
            <a:endParaRPr lang="en-GB" altLang="en-US" sz="2000" dirty="0">
              <a:latin typeface="Arial" charset="0"/>
              <a:cs typeface="Arial" charset="0"/>
            </a:endParaRPr>
          </a:p>
          <a:p>
            <a:pPr marL="342900" indent="-342900">
              <a:spcBef>
                <a:spcPct val="0"/>
              </a:spcBef>
              <a:defRPr/>
            </a:pPr>
            <a:endParaRPr lang="en-GB" altLang="en-US" sz="2000" dirty="0">
              <a:latin typeface="Arial" charset="0"/>
              <a:cs typeface="Arial" charset="0"/>
            </a:endParaRPr>
          </a:p>
          <a:p>
            <a:pPr marL="342900" indent="-342900">
              <a:spcBef>
                <a:spcPct val="0"/>
              </a:spcBef>
              <a:defRPr/>
            </a:pPr>
            <a:r>
              <a:rPr lang="en-GB" altLang="en-US" sz="2000" dirty="0">
                <a:latin typeface="Arial" charset="0"/>
                <a:cs typeface="Arial" charset="0"/>
              </a:rPr>
              <a:t>How do you operate a slide switch?</a:t>
            </a:r>
          </a:p>
          <a:p>
            <a:pPr marL="342900" indent="-342900">
              <a:spcBef>
                <a:spcPct val="0"/>
              </a:spcBef>
              <a:defRPr/>
            </a:pPr>
            <a:endParaRPr lang="en-GB" altLang="en-US" sz="2000" dirty="0">
              <a:latin typeface="Arial" charset="0"/>
              <a:cs typeface="Arial" charset="0"/>
            </a:endParaRPr>
          </a:p>
          <a:p>
            <a:pPr marL="342900" indent="-342900">
              <a:spcBef>
                <a:spcPct val="0"/>
              </a:spcBef>
              <a:defRPr/>
            </a:pPr>
            <a:endParaRPr lang="en-GB" altLang="en-US" sz="2000" dirty="0">
              <a:latin typeface="Arial" charset="0"/>
              <a:cs typeface="Arial" charset="0"/>
            </a:endParaRPr>
          </a:p>
          <a:p>
            <a:pPr marL="342900" indent="-342900">
              <a:spcBef>
                <a:spcPct val="0"/>
              </a:spcBef>
              <a:defRPr/>
            </a:pPr>
            <a:r>
              <a:rPr lang="en-GB" altLang="en-US" sz="2000" dirty="0">
                <a:latin typeface="Arial" charset="0"/>
                <a:cs typeface="Arial" charset="0"/>
              </a:rPr>
              <a:t>Why would you use a circuit diagram to represent your circuit?</a:t>
            </a:r>
          </a:p>
          <a:p>
            <a:pPr marL="342900" indent="-342900">
              <a:spcBef>
                <a:spcPct val="0"/>
              </a:spcBef>
              <a:defRPr/>
            </a:pPr>
            <a:endParaRPr lang="en-GB" altLang="en-US" sz="2000" dirty="0">
              <a:latin typeface="Arial" charset="0"/>
              <a:cs typeface="Arial" charset="0"/>
            </a:endParaRPr>
          </a:p>
          <a:p>
            <a:pPr>
              <a:spcBef>
                <a:spcPct val="0"/>
              </a:spcBef>
              <a:buFontTx/>
              <a:buNone/>
              <a:defRPr/>
            </a:pPr>
            <a:endParaRPr lang="en-GB" altLang="en-US" sz="2400" dirty="0"/>
          </a:p>
        </p:txBody>
      </p:sp>
      <p:sp>
        <p:nvSpPr>
          <p:cNvPr id="18435" name="Rectangle 1"/>
          <p:cNvSpPr>
            <a:spLocks noChangeArrowheads="1"/>
          </p:cNvSpPr>
          <p:nvPr/>
        </p:nvSpPr>
        <p:spPr bwMode="auto">
          <a:xfrm>
            <a:off x="0" y="169845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a:solidFill>
                  <a:schemeClr val="bg1"/>
                </a:solidFill>
                <a:latin typeface="Arial" charset="0"/>
                <a:cs typeface="Arial" charset="0"/>
              </a:rPr>
              <a:t>3. Electrical circuit</a:t>
            </a:r>
            <a:endParaRPr lang="en-GB" altLang="en-US" sz="4000" dirty="0">
              <a:solidFill>
                <a:schemeClr val="bg1"/>
              </a:solidFill>
            </a:endParaRPr>
          </a:p>
        </p:txBody>
      </p:sp>
      <p:pic>
        <p:nvPicPr>
          <p:cNvPr id="4" name="Picture 3">
            <a:extLst>
              <a:ext uri="{FF2B5EF4-FFF2-40B4-BE49-F238E27FC236}">
                <a16:creationId xmlns:a16="http://schemas.microsoft.com/office/drawing/2014/main" id="{0330094A-43AB-438D-A060-878969DEE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74978" y="2274637"/>
            <a:ext cx="965187" cy="1878435"/>
          </a:xfrm>
          <a:prstGeom prst="rect">
            <a:avLst/>
          </a:prstGeom>
        </p:spPr>
      </p:pic>
      <p:pic>
        <p:nvPicPr>
          <p:cNvPr id="6" name="Picture 5">
            <a:extLst>
              <a:ext uri="{FF2B5EF4-FFF2-40B4-BE49-F238E27FC236}">
                <a16:creationId xmlns:a16="http://schemas.microsoft.com/office/drawing/2014/main" id="{E6267B71-C0D5-49EC-8AE2-549DCEAD4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774" y="3463464"/>
            <a:ext cx="1656096" cy="1193519"/>
          </a:xfrm>
          <a:prstGeom prst="rect">
            <a:avLst/>
          </a:prstGeom>
        </p:spPr>
      </p:pic>
      <p:pic>
        <p:nvPicPr>
          <p:cNvPr id="8" name="Picture 7">
            <a:extLst>
              <a:ext uri="{FF2B5EF4-FFF2-40B4-BE49-F238E27FC236}">
                <a16:creationId xmlns:a16="http://schemas.microsoft.com/office/drawing/2014/main" id="{E2204639-5511-49D8-9061-78558F320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1" y="5285852"/>
            <a:ext cx="2859505" cy="1255216"/>
          </a:xfrm>
          <a:prstGeom prst="rect">
            <a:avLst/>
          </a:prstGeom>
        </p:spPr>
      </p:pic>
      <p:pic>
        <p:nvPicPr>
          <p:cNvPr id="3" name="Picture 2">
            <a:extLst>
              <a:ext uri="{FF2B5EF4-FFF2-40B4-BE49-F238E27FC236}">
                <a16:creationId xmlns:a16="http://schemas.microsoft.com/office/drawing/2014/main" id="{C2FBFF73-6B96-4E4D-B9B5-BB9BED9733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08" y="5272162"/>
            <a:ext cx="2123973" cy="1512580"/>
          </a:xfrm>
          <a:prstGeom prst="rect">
            <a:avLst/>
          </a:prstGeom>
        </p:spPr>
      </p:pic>
    </p:spTree>
    <p:extLst>
      <p:ext uri="{BB962C8B-B14F-4D97-AF65-F5344CB8AC3E}">
        <p14:creationId xmlns:p14="http://schemas.microsoft.com/office/powerpoint/2010/main" val="84732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570706" y="2864879"/>
            <a:ext cx="80978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000" dirty="0">
                <a:latin typeface="Arial" charset="0"/>
                <a:cs typeface="Arial" charset="0"/>
              </a:rPr>
              <a:t>If batteries are ‘short-circuited’ they can get hot.</a:t>
            </a:r>
          </a:p>
          <a:p>
            <a:pPr>
              <a:spcBef>
                <a:spcPct val="0"/>
              </a:spcBef>
              <a:buFontTx/>
              <a:buNone/>
            </a:pPr>
            <a:r>
              <a:rPr lang="en-GB" altLang="en-US" sz="2000" dirty="0">
                <a:latin typeface="Arial" charset="0"/>
                <a:cs typeface="Arial" charset="0"/>
              </a:rPr>
              <a:t> </a:t>
            </a:r>
          </a:p>
          <a:p>
            <a:pPr marL="342900" indent="-342900">
              <a:spcBef>
                <a:spcPct val="0"/>
              </a:spcBef>
            </a:pPr>
            <a:r>
              <a:rPr lang="en-GB" altLang="en-US" sz="2000" dirty="0">
                <a:latin typeface="Arial" charset="0"/>
                <a:cs typeface="Arial" charset="0"/>
              </a:rPr>
              <a:t>Do not connect the bare metal ends of the wires from the battery directly together; the battery must be connected across the buzzer or the bulb.</a:t>
            </a:r>
          </a:p>
        </p:txBody>
      </p:sp>
      <p:sp>
        <p:nvSpPr>
          <p:cNvPr id="20483" name="Rectangle 1"/>
          <p:cNvSpPr>
            <a:spLocks noChangeArrowheads="1"/>
          </p:cNvSpPr>
          <p:nvPr/>
        </p:nvSpPr>
        <p:spPr bwMode="auto">
          <a:xfrm>
            <a:off x="1" y="169643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dirty="0">
                <a:solidFill>
                  <a:schemeClr val="bg1"/>
                </a:solidFill>
                <a:latin typeface="Arial" charset="0"/>
                <a:cs typeface="Arial" charset="0"/>
              </a:rPr>
              <a:t>4. Avoid short circuits</a:t>
            </a:r>
            <a:endParaRPr lang="en-GB" altLang="en-US" sz="4000" dirty="0">
              <a:solidFill>
                <a:schemeClr val="bg1"/>
              </a:solidFill>
            </a:endParaRPr>
          </a:p>
        </p:txBody>
      </p:sp>
      <p:sp>
        <p:nvSpPr>
          <p:cNvPr id="6" name="Rectangle 4"/>
          <p:cNvSpPr>
            <a:spLocks noChangeArrowheads="1"/>
          </p:cNvSpPr>
          <p:nvPr/>
        </p:nvSpPr>
        <p:spPr bwMode="auto">
          <a:xfrm>
            <a:off x="674980" y="4766096"/>
            <a:ext cx="45160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 typeface="Arial" panose="020B0604020202020204" pitchFamily="34" charset="0"/>
              <a:buChar char="•"/>
            </a:pPr>
            <a:r>
              <a:rPr lang="en-GB" altLang="en-US" sz="2000" dirty="0">
                <a:latin typeface="Arial" charset="0"/>
                <a:cs typeface="Arial" charset="0"/>
              </a:rPr>
              <a:t>Make sure the plastic sleeves cover the crocodile clips as shown here, to help prevent short-circuits if the clips touch.</a:t>
            </a:r>
          </a:p>
        </p:txBody>
      </p:sp>
      <p:pic>
        <p:nvPicPr>
          <p:cNvPr id="3" name="Picture 2">
            <a:extLst>
              <a:ext uri="{FF2B5EF4-FFF2-40B4-BE49-F238E27FC236}">
                <a16:creationId xmlns:a16="http://schemas.microsoft.com/office/drawing/2014/main" id="{C34045E2-0FD7-478A-A8DF-05FE0758F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893" y="4956651"/>
            <a:ext cx="2675901" cy="878137"/>
          </a:xfrm>
          <a:prstGeom prst="rect">
            <a:avLst/>
          </a:prstGeom>
        </p:spPr>
      </p:pic>
    </p:spTree>
    <p:extLst>
      <p:ext uri="{BB962C8B-B14F-4D97-AF65-F5344CB8AC3E}">
        <p14:creationId xmlns:p14="http://schemas.microsoft.com/office/powerpoint/2010/main" val="240757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507267"/>
            <a:ext cx="9143999" cy="1143000"/>
          </a:xfrm>
        </p:spPr>
        <p:txBody>
          <a:bodyPr/>
          <a:lstStyle/>
          <a:p>
            <a:r>
              <a:rPr lang="en-GB" altLang="en-US" sz="3200" dirty="0">
                <a:latin typeface="Arial" charset="0"/>
                <a:cs typeface="Arial" charset="0"/>
              </a:rPr>
              <a:t> </a:t>
            </a:r>
            <a:r>
              <a:rPr lang="en-GB" altLang="en-US" sz="4000" dirty="0">
                <a:latin typeface="Arial" charset="0"/>
                <a:cs typeface="Arial" charset="0"/>
              </a:rPr>
              <a:t>5.</a:t>
            </a:r>
            <a:r>
              <a:rPr lang="en-GB" altLang="en-US" sz="3200" dirty="0">
                <a:latin typeface="Arial" charset="0"/>
                <a:cs typeface="Arial" charset="0"/>
              </a:rPr>
              <a:t> </a:t>
            </a:r>
            <a:r>
              <a:rPr lang="en-GB" altLang="en-US" sz="4000" dirty="0">
                <a:latin typeface="Arial" charset="0"/>
                <a:cs typeface="Arial" charset="0"/>
              </a:rPr>
              <a:t>Make your doorbell circuit</a:t>
            </a:r>
            <a:endParaRPr lang="en-US" altLang="en-US" sz="4000" dirty="0">
              <a:latin typeface="Arial" charset="0"/>
              <a:cs typeface="Arial" charset="0"/>
            </a:endParaRPr>
          </a:p>
        </p:txBody>
      </p:sp>
      <p:sp>
        <p:nvSpPr>
          <p:cNvPr id="21507" name="Rectangle 5"/>
          <p:cNvSpPr>
            <a:spLocks noGrp="1" noChangeArrowheads="1"/>
          </p:cNvSpPr>
          <p:nvPr>
            <p:ph type="body" sz="half" idx="1"/>
          </p:nvPr>
        </p:nvSpPr>
        <p:spPr>
          <a:xfrm>
            <a:off x="339141" y="2735779"/>
            <a:ext cx="8652459" cy="4986337"/>
          </a:xfrm>
        </p:spPr>
        <p:txBody>
          <a:bodyPr/>
          <a:lstStyle/>
          <a:p>
            <a:r>
              <a:rPr lang="en-GB" altLang="en-US" sz="2000" dirty="0">
                <a:latin typeface="Arial" charset="0"/>
                <a:cs typeface="Arial" charset="0"/>
              </a:rPr>
              <a:t>Collect these components: 1 buzzer, 1 push-to-make switch, 1 cell,         1 battery holder, 3 crocodile leads</a:t>
            </a:r>
          </a:p>
          <a:p>
            <a:r>
              <a:rPr lang="en-GB" altLang="en-US" sz="2000" dirty="0">
                <a:latin typeface="Arial" charset="0"/>
                <a:cs typeface="Arial" charset="0"/>
              </a:rPr>
              <a:t>Lay out your components in a triangle and connect up this circuit. The red wire from the battery must be connected to the red wire to the buzzer.</a:t>
            </a:r>
          </a:p>
          <a:p>
            <a:r>
              <a:rPr lang="en-GB" altLang="en-US" sz="2000" dirty="0">
                <a:latin typeface="Arial" charset="0"/>
                <a:cs typeface="Arial" charset="0"/>
              </a:rPr>
              <a:t>Clip crocodile clips onto bare metal, not onto plastic insulation! </a:t>
            </a:r>
          </a:p>
          <a:p>
            <a:r>
              <a:rPr lang="en-GB" altLang="en-US" sz="2000" dirty="0">
                <a:latin typeface="Arial" charset="0"/>
                <a:cs typeface="Arial" charset="0"/>
              </a:rPr>
              <a:t>Fit the cell into the battery holder (the right way round). Press the red button and check the buzzer sounds. </a:t>
            </a:r>
          </a:p>
          <a:p>
            <a:endParaRPr lang="en-US" altLang="en-US" sz="2500" dirty="0">
              <a:latin typeface="Arial" charset="0"/>
              <a:cs typeface="Arial" charset="0"/>
            </a:endParaRPr>
          </a:p>
        </p:txBody>
      </p:sp>
      <p:pic>
        <p:nvPicPr>
          <p:cNvPr id="5" name="Picture 4">
            <a:extLst>
              <a:ext uri="{FF2B5EF4-FFF2-40B4-BE49-F238E27FC236}">
                <a16:creationId xmlns:a16="http://schemas.microsoft.com/office/drawing/2014/main" id="{1C8B3520-C570-41D4-9D4E-50FFC8C9B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958" y="5232635"/>
            <a:ext cx="2582779" cy="1133744"/>
          </a:xfrm>
          <a:prstGeom prst="rect">
            <a:avLst/>
          </a:prstGeom>
        </p:spPr>
      </p:pic>
      <p:pic>
        <p:nvPicPr>
          <p:cNvPr id="4" name="Picture 3">
            <a:extLst>
              <a:ext uri="{FF2B5EF4-FFF2-40B4-BE49-F238E27FC236}">
                <a16:creationId xmlns:a16="http://schemas.microsoft.com/office/drawing/2014/main" id="{812711F4-4675-45BB-A46E-D057289C7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48" y="5112781"/>
            <a:ext cx="2270076" cy="1616626"/>
          </a:xfrm>
          <a:prstGeom prst="rect">
            <a:avLst/>
          </a:prstGeom>
        </p:spPr>
      </p:pic>
      <p:pic>
        <p:nvPicPr>
          <p:cNvPr id="7" name="Picture 6">
            <a:extLst>
              <a:ext uri="{FF2B5EF4-FFF2-40B4-BE49-F238E27FC236}">
                <a16:creationId xmlns:a16="http://schemas.microsoft.com/office/drawing/2014/main" id="{BCC52FBB-68D6-447C-8A88-3121327BE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989" y="5273201"/>
            <a:ext cx="2698900" cy="1097655"/>
          </a:xfrm>
          <a:prstGeom prst="rect">
            <a:avLst/>
          </a:prstGeom>
        </p:spPr>
      </p:pic>
    </p:spTree>
    <p:extLst>
      <p:ext uri="{BB962C8B-B14F-4D97-AF65-F5344CB8AC3E}">
        <p14:creationId xmlns:p14="http://schemas.microsoft.com/office/powerpoint/2010/main" val="399658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464663"/>
            <a:ext cx="5972175" cy="1143000"/>
          </a:xfrm>
        </p:spPr>
        <p:txBody>
          <a:bodyPr>
            <a:normAutofit fontScale="90000"/>
          </a:bodyPr>
          <a:lstStyle/>
          <a:p>
            <a:r>
              <a:rPr lang="en-GB" altLang="en-US" sz="4000" dirty="0">
                <a:latin typeface="Arial" charset="0"/>
                <a:cs typeface="Arial" charset="0"/>
              </a:rPr>
              <a:t>6. Start making your house</a:t>
            </a:r>
          </a:p>
        </p:txBody>
      </p:sp>
      <p:sp>
        <p:nvSpPr>
          <p:cNvPr id="12291" name="Rectangle 3"/>
          <p:cNvSpPr>
            <a:spLocks noGrp="1" noChangeArrowheads="1"/>
          </p:cNvSpPr>
          <p:nvPr>
            <p:ph type="body" sz="half" idx="1"/>
          </p:nvPr>
        </p:nvSpPr>
        <p:spPr>
          <a:xfrm>
            <a:off x="323850" y="3361792"/>
            <a:ext cx="3526255" cy="1652629"/>
          </a:xfrm>
        </p:spPr>
        <p:txBody>
          <a:bodyPr/>
          <a:lstStyle/>
          <a:p>
            <a:r>
              <a:rPr lang="en-GB" altLang="en-US" sz="2000" dirty="0">
                <a:latin typeface="Arial" panose="020B0604020202020204" pitchFamily="34" charset="0"/>
                <a:cs typeface="Arial" panose="020B0604020202020204" pitchFamily="34" charset="0"/>
              </a:rPr>
              <a:t>Collect a cardboard box.</a:t>
            </a:r>
          </a:p>
          <a:p>
            <a:r>
              <a:rPr lang="en-GB" altLang="en-US" sz="2000" dirty="0">
                <a:latin typeface="Arial" panose="020B0604020202020204" pitchFamily="34" charset="0"/>
                <a:cs typeface="Arial" panose="020B0604020202020204" pitchFamily="34" charset="0"/>
              </a:rPr>
              <a:t>Open it up and fold in two end flaps.</a:t>
            </a:r>
          </a:p>
          <a:p>
            <a:r>
              <a:rPr lang="en-GB" altLang="en-US" sz="2000" dirty="0">
                <a:latin typeface="Arial" panose="020B0604020202020204" pitchFamily="34" charset="0"/>
                <a:cs typeface="Arial" panose="020B0604020202020204" pitchFamily="34" charset="0"/>
              </a:rPr>
              <a:t>Fold in the two side flaps.</a:t>
            </a:r>
          </a:p>
          <a:p>
            <a:r>
              <a:rPr lang="en-GB" altLang="en-US" sz="2000" dirty="0">
                <a:latin typeface="Arial" panose="020B0604020202020204" pitchFamily="34" charset="0"/>
                <a:cs typeface="Arial" panose="020B0604020202020204" pitchFamily="34" charset="0"/>
              </a:rPr>
              <a:t>Tape the flaps in position as shown.</a:t>
            </a:r>
          </a:p>
          <a:p>
            <a:r>
              <a:rPr lang="en-GB" altLang="en-US" sz="2000" dirty="0">
                <a:latin typeface="Arial" panose="020B0604020202020204" pitchFamily="34" charset="0"/>
                <a:cs typeface="Arial" panose="020B0604020202020204" pitchFamily="34" charset="0"/>
              </a:rPr>
              <a:t>This will be the bottom of your house.</a:t>
            </a:r>
          </a:p>
          <a:p>
            <a:pPr marL="0" indent="0">
              <a:buFontTx/>
              <a:buNone/>
              <a:defRPr/>
            </a:pPr>
            <a:endParaRPr lang="en-GB" altLang="en-US" sz="2400" dirty="0"/>
          </a:p>
        </p:txBody>
      </p:sp>
      <p:pic>
        <p:nvPicPr>
          <p:cNvPr id="4" name="Picture 3">
            <a:extLst>
              <a:ext uri="{FF2B5EF4-FFF2-40B4-BE49-F238E27FC236}">
                <a16:creationId xmlns:a16="http://schemas.microsoft.com/office/drawing/2014/main" id="{4442AD3F-D119-429E-BB84-5D7F0ED5C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33730" y="2561458"/>
            <a:ext cx="3620789" cy="4219074"/>
          </a:xfrm>
          <a:prstGeom prst="rect">
            <a:avLst/>
          </a:prstGeom>
        </p:spPr>
      </p:pic>
    </p:spTree>
    <p:extLst>
      <p:ext uri="{BB962C8B-B14F-4D97-AF65-F5344CB8AC3E}">
        <p14:creationId xmlns:p14="http://schemas.microsoft.com/office/powerpoint/2010/main" val="3880339506"/>
      </p:ext>
    </p:extLst>
  </p:cSld>
  <p:clrMapOvr>
    <a:masterClrMapping/>
  </p:clrMapOvr>
</p:sld>
</file>

<file path=ppt/theme/theme1.xml><?xml version="1.0" encoding="utf-8"?>
<a:theme xmlns:a="http://schemas.openxmlformats.org/drawingml/2006/main" name="Fan Boats PowerPoint">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59444A8B-17F7-4116-93AB-A523848D557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2EA5D14B-1FFB-4F41-82E0-8C2FAEB4E1BB}"/>
    </a:ext>
  </a:extLst>
</a:theme>
</file>

<file path=ppt/theme/theme3.xml><?xml version="1.0" encoding="utf-8"?>
<a:theme xmlns:a="http://schemas.openxmlformats.org/drawingml/2006/main" name="Body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485EBDD6-FF75-42DF-99B1-2BFC2B2E0485}"/>
    </a:ext>
  </a:extLst>
</a:theme>
</file>

<file path=ppt/theme/theme4.xml><?xml version="1.0" encoding="utf-8"?>
<a:theme xmlns:a="http://schemas.openxmlformats.org/drawingml/2006/main" name="Image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32B095F3-1CDD-4E35-B483-3D6DE6DEE4A0}"/>
    </a:ext>
  </a:extLst>
</a:theme>
</file>

<file path=ppt/theme/theme5.xml><?xml version="1.0" encoding="utf-8"?>
<a:theme xmlns:a="http://schemas.openxmlformats.org/drawingml/2006/main" name="Image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1E38F2AD-584B-48D7-9B76-BD669FE53F18}"/>
    </a:ext>
  </a:extLst>
</a:theme>
</file>

<file path=ppt/theme/theme6.xml><?xml version="1.0" encoding="utf-8"?>
<a:theme xmlns:a="http://schemas.openxmlformats.org/drawingml/2006/main" name="Impact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CE81896E-3BF2-4D22-9B3F-C24E887228FE}"/>
    </a:ext>
  </a:extLst>
</a:theme>
</file>

<file path=ppt/theme/theme7.xml><?xml version="1.0" encoding="utf-8"?>
<a:theme xmlns:a="http://schemas.openxmlformats.org/drawingml/2006/main" name="Bullet points with circular imag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775DC516-8D31-4452-9DD9-7955214A1823}"/>
    </a:ext>
  </a:extLst>
</a:theme>
</file>

<file path=ppt/theme/theme8.xml><?xml version="1.0" encoding="utf-8"?>
<a:theme xmlns:a="http://schemas.openxmlformats.org/drawingml/2006/main" name="Web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E2A318D6-3AA9-442A-8622-CF148FA86B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 Boats PowerPoint</Template>
  <TotalTime>5719</TotalTime>
  <Words>1369</Words>
  <Application>Microsoft Office PowerPoint</Application>
  <PresentationFormat>On-screen Show (4:3)</PresentationFormat>
  <Paragraphs>138</Paragraphs>
  <Slides>24</Slides>
  <Notes>14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24</vt:i4>
      </vt:variant>
    </vt:vector>
  </HeadingPairs>
  <TitlesOfParts>
    <vt:vector size="35" baseType="lpstr">
      <vt:lpstr>Arial</vt:lpstr>
      <vt:lpstr>Calibri</vt:lpstr>
      <vt:lpstr>Times New Roman</vt:lpstr>
      <vt:lpstr>Fan Boats PowerPoint</vt:lpstr>
      <vt:lpstr>Body Slide - No narrative</vt:lpstr>
      <vt:lpstr>Body Slide - With narrative</vt:lpstr>
      <vt:lpstr>Image Slide - With narrative</vt:lpstr>
      <vt:lpstr>Image Slide - No narrative</vt:lpstr>
      <vt:lpstr>Impact Slide</vt:lpstr>
      <vt:lpstr>Bullet points with circular image</vt:lpstr>
      <vt:lpstr>Web slide</vt:lpstr>
      <vt:lpstr>Build-a-House PowerPoint</vt:lpstr>
      <vt:lpstr>PowerPoint Presentation</vt:lpstr>
      <vt:lpstr>Learning objectives</vt:lpstr>
      <vt:lpstr>1. Work safely</vt:lpstr>
      <vt:lpstr>2. Electrical parts</vt:lpstr>
      <vt:lpstr>PowerPoint Presentation</vt:lpstr>
      <vt:lpstr>PowerPoint Presentation</vt:lpstr>
      <vt:lpstr> 5. Make your doorbell circuit</vt:lpstr>
      <vt:lpstr>6. Start making your house</vt:lpstr>
      <vt:lpstr>7. Make your door and windows</vt:lpstr>
      <vt:lpstr>8. Prepare your doorbell attachment</vt:lpstr>
      <vt:lpstr>9. Fit your push-to-make switch</vt:lpstr>
      <vt:lpstr>10. Fit your buzzer and re-make the circuit</vt:lpstr>
      <vt:lpstr>11. Make your lighting circuit</vt:lpstr>
      <vt:lpstr>12. Fit your light switch</vt:lpstr>
      <vt:lpstr>13. Fit your lamp and re-make the circuit</vt:lpstr>
      <vt:lpstr>14. Electrical safety</vt:lpstr>
      <vt:lpstr>15. Start making the roof</vt:lpstr>
      <vt:lpstr>16. Make the ends of the roof</vt:lpstr>
      <vt:lpstr>17. Trim the box ends to fit the roof</vt:lpstr>
      <vt:lpstr>18. Finish the roof</vt:lpstr>
      <vt:lpstr>19. Decorate and populate your house</vt:lpstr>
      <vt:lpstr>20. Plenary</vt:lpstr>
      <vt:lpstr>More fun TTS class kits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 Boats PowerPoint</dc:title>
  <dc:creator>Caroline</dc:creator>
  <cp:lastModifiedBy>Caroline Alliston</cp:lastModifiedBy>
  <cp:revision>190</cp:revision>
  <dcterms:created xsi:type="dcterms:W3CDTF">2017-08-02T06:34:02Z</dcterms:created>
  <dcterms:modified xsi:type="dcterms:W3CDTF">2019-01-01T15:07:26Z</dcterms:modified>
</cp:coreProperties>
</file>